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handoutMasterIdLst>
    <p:handoutMasterId r:id="rId17"/>
  </p:handoutMasterIdLst>
  <p:sldIdLst>
    <p:sldId id="257" r:id="rId3"/>
    <p:sldId id="258" r:id="rId4"/>
    <p:sldId id="259" r:id="rId5"/>
    <p:sldId id="275" r:id="rId6"/>
    <p:sldId id="266" r:id="rId7"/>
    <p:sldId id="277" r:id="rId8"/>
    <p:sldId id="267" r:id="rId9"/>
    <p:sldId id="274" r:id="rId10"/>
    <p:sldId id="265" r:id="rId11"/>
    <p:sldId id="269" r:id="rId12"/>
    <p:sldId id="271" r:id="rId13"/>
    <p:sldId id="272" r:id="rId14"/>
    <p:sldId id="273" r:id="rId15"/>
  </p:sldIdLst>
  <p:sldSz cx="12192000" cy="6858000"/>
  <p:notesSz cx="7104063" cy="10234613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6E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4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08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9202" cy="513858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203" y="1"/>
            <a:ext cx="3079202" cy="513858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r">
              <a:defRPr sz="1200"/>
            </a:lvl1pPr>
          </a:lstStyle>
          <a:p>
            <a:fld id="{A790D945-37B8-4CD9-9024-E875B3837510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755"/>
            <a:ext cx="3079202" cy="513858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203" y="9720755"/>
            <a:ext cx="3079202" cy="513858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r">
              <a:defRPr sz="1200"/>
            </a:lvl1pPr>
          </a:lstStyle>
          <a:p>
            <a:fld id="{0A7E40D2-C900-454E-993B-7ECEDED00A3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20094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r">
              <a:defRPr sz="1200"/>
            </a:lvl1pPr>
          </a:lstStyle>
          <a:p>
            <a:fld id="{6374110B-657C-49C5-A4FC-1186066D1B59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8863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87" tIns="47393" rIns="94787" bIns="47393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4787" tIns="47393" rIns="94787" bIns="4739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8427" cy="513507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3" y="9721106"/>
            <a:ext cx="3078427" cy="513507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r">
              <a:defRPr sz="1200"/>
            </a:lvl1pPr>
          </a:lstStyle>
          <a:p>
            <a:fld id="{5FF0F94A-1EB6-4EC6-9CE3-8BB35CF546F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2285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440" y="5614989"/>
            <a:ext cx="1185860" cy="11858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0" y="6088449"/>
            <a:ext cx="1417255" cy="64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247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6477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116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545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23276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883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5687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83992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4919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0324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3183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69140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31950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07935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CE2BA-27BD-4310-9487-3E2B9B735D43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0752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1314452" y="6200775"/>
            <a:ext cx="10601325" cy="7144"/>
          </a:xfrm>
          <a:prstGeom prst="line">
            <a:avLst/>
          </a:prstGeom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1314453" y="6273800"/>
            <a:ext cx="6335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Double Handed</a:t>
            </a:r>
            <a:r>
              <a:rPr lang="el-GR" sz="12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2020</a:t>
            </a:r>
            <a:r>
              <a:rPr lang="en-US" sz="12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el-GR" sz="12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24</a:t>
            </a:r>
            <a:r>
              <a:rPr lang="el-GR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/10/2020</a:t>
            </a:r>
            <a:endParaRPr lang="el-GR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440" y="5614989"/>
            <a:ext cx="1185860" cy="11858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0" y="6088449"/>
            <a:ext cx="1417255" cy="64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611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8487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5085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6478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0281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9486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ED44A-49EC-4AF7-AD0E-80BAA9309327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0251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1000"/>
            <a:lum/>
          </a:blip>
          <a:srcRect/>
          <a:stretch>
            <a:fillRect r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ED44A-49EC-4AF7-AD0E-80BAA9309327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D4386-C069-4986-A284-85F294AFBC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9854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alphaModFix amt="51000"/>
            <a:lum/>
          </a:blip>
          <a:srcRect/>
          <a:stretch>
            <a:fillRect r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CE2BA-27BD-4310-9487-3E2B9B735D43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43CF8-8FE6-4126-ADF3-A4FE5AEE8A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0206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cg.gr/node/22983" TargetMode="External"/><Relationship Id="rId2" Type="http://schemas.openxmlformats.org/officeDocument/2006/relationships/hyperlink" Target="mailto:kalog59kon@gmail.com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offshore.org.gr/eg_2004/Health_Protocol_HSF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gga.gov.gr/images/Deltio_Katagrafis_V3.pdf" TargetMode="External"/><Relationship Id="rId2" Type="http://schemas.openxmlformats.org/officeDocument/2006/relationships/hyperlink" Target="https://www.minedu.gov.gr/publications/docs2020/&#921;&#913;&#932;&#929;&#921;&#922;&#919;_&#914;&#917;&#914;&#913;&#921;&#937;&#931;&#919;_v5.pdf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Double Handed</a:t>
            </a:r>
            <a:r>
              <a:rPr lang="el-GR" dirty="0" smtClean="0">
                <a:solidFill>
                  <a:srgbClr val="002060"/>
                </a:solidFill>
              </a:rPr>
              <a:t> 2020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24</a:t>
            </a:r>
            <a:r>
              <a:rPr lang="el-GR" sz="3600" dirty="0" smtClean="0">
                <a:solidFill>
                  <a:srgbClr val="002060"/>
                </a:solidFill>
              </a:rPr>
              <a:t>/10/2020 – 13 </a:t>
            </a:r>
            <a:r>
              <a:rPr lang="el-GR" sz="3600" dirty="0">
                <a:solidFill>
                  <a:srgbClr val="002060"/>
                </a:solidFill>
              </a:rPr>
              <a:t>ΝΜ</a:t>
            </a:r>
          </a:p>
        </p:txBody>
      </p:sp>
    </p:spTree>
    <p:extLst>
      <p:ext uri="{BB962C8B-B14F-4D97-AF65-F5344CB8AC3E}">
        <p14:creationId xmlns:p14="http://schemas.microsoft.com/office/powerpoint/2010/main" val="35645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Χρονικά όρια τερματισμού – Σύστημα Διόρθωσης Χρόνου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27188" y="1258255"/>
            <a:ext cx="753762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>
                <a:solidFill>
                  <a:srgbClr val="002060"/>
                </a:solidFill>
              </a:rPr>
              <a:t>Χρονικά Όρια Τερματισμού</a:t>
            </a:r>
            <a:r>
              <a:rPr lang="el-GR" dirty="0" smtClean="0">
                <a:solidFill>
                  <a:srgbClr val="002060"/>
                </a:solidFill>
              </a:rPr>
              <a:t>:</a:t>
            </a:r>
            <a:endParaRPr lang="el-GR" dirty="0">
              <a:solidFill>
                <a:srgbClr val="002060"/>
              </a:solidFill>
            </a:endParaRPr>
          </a:p>
          <a:p>
            <a:pPr algn="just"/>
            <a:r>
              <a:rPr lang="el-GR" dirty="0" smtClean="0">
                <a:solidFill>
                  <a:srgbClr val="002060"/>
                </a:solidFill>
              </a:rPr>
              <a:t>Για όλα τα σκάφη το χρονικό όριο τερματισμού σε δευτερόλεπτα είναι το γινόμενο του Γενικού Βαθμού Ικανότητας (</a:t>
            </a:r>
            <a:r>
              <a:rPr lang="en-US" dirty="0" smtClean="0">
                <a:solidFill>
                  <a:srgbClr val="002060"/>
                </a:solidFill>
              </a:rPr>
              <a:t>GPH)</a:t>
            </a:r>
            <a:r>
              <a:rPr lang="el-GR" dirty="0" smtClean="0">
                <a:solidFill>
                  <a:srgbClr val="002060"/>
                </a:solidFill>
              </a:rPr>
              <a:t> του σκάφους πολλαπλασιασμένο επί το μήκος της ιστιοδρομίας σε ΝΜ επί το συντελεστή 2,5.</a:t>
            </a:r>
          </a:p>
          <a:p>
            <a:pPr algn="just"/>
            <a:r>
              <a:rPr lang="en-US" dirty="0" smtClean="0">
                <a:solidFill>
                  <a:srgbClr val="002060"/>
                </a:solidFill>
              </a:rPr>
              <a:t>		Time Limit: GPH x 2,5 x </a:t>
            </a:r>
            <a:r>
              <a:rPr lang="el-GR" dirty="0" smtClean="0">
                <a:solidFill>
                  <a:srgbClr val="002060"/>
                </a:solidFill>
              </a:rPr>
              <a:t>13</a:t>
            </a:r>
            <a:r>
              <a:rPr lang="en-US" dirty="0" smtClean="0">
                <a:solidFill>
                  <a:srgbClr val="002060"/>
                </a:solidFill>
              </a:rPr>
              <a:t>NM</a:t>
            </a:r>
            <a:endParaRPr lang="el-GR" dirty="0" smtClean="0">
              <a:solidFill>
                <a:srgbClr val="002060"/>
              </a:solidFill>
            </a:endParaRPr>
          </a:p>
          <a:p>
            <a:pPr algn="just"/>
            <a:endParaRPr lang="el-GR" dirty="0">
              <a:solidFill>
                <a:srgbClr val="002060"/>
              </a:solidFill>
            </a:endParaRPr>
          </a:p>
          <a:p>
            <a:pPr algn="just"/>
            <a:r>
              <a:rPr lang="el-GR" b="1" dirty="0" smtClean="0">
                <a:solidFill>
                  <a:srgbClr val="002060"/>
                </a:solidFill>
              </a:rPr>
              <a:t>Σύστημα Διορθώσεως Χρόνου</a:t>
            </a:r>
            <a:r>
              <a:rPr lang="el-GR" dirty="0" smtClean="0">
                <a:solidFill>
                  <a:srgbClr val="002060"/>
                </a:solidFill>
              </a:rPr>
              <a:t>:</a:t>
            </a:r>
          </a:p>
          <a:p>
            <a:pPr algn="just"/>
            <a:r>
              <a:rPr lang="el-GR" dirty="0" smtClean="0">
                <a:solidFill>
                  <a:srgbClr val="002060"/>
                </a:solidFill>
              </a:rPr>
              <a:t>Για όλα τα σκάφη θα εφαρμοστεί το σύστημα </a:t>
            </a:r>
            <a:r>
              <a:rPr lang="en-US" b="1" dirty="0" smtClean="0">
                <a:solidFill>
                  <a:srgbClr val="002060"/>
                </a:solidFill>
              </a:rPr>
              <a:t>Time on Time Coastal/Long Distance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el-G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08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Υγειονομικό Πρωτόκολλο (1)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01329" y="1332396"/>
            <a:ext cx="753762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/>
              <a:t>Υγειονομικός Υπεύθυνος αγώνα</a:t>
            </a:r>
          </a:p>
          <a:p>
            <a:pPr algn="just"/>
            <a:endParaRPr lang="el-GR" b="1" dirty="0">
              <a:solidFill>
                <a:srgbClr val="002060"/>
              </a:solidFill>
            </a:endParaRPr>
          </a:p>
          <a:p>
            <a:pPr algn="just"/>
            <a:r>
              <a:rPr lang="el-GR" dirty="0" smtClean="0">
                <a:solidFill>
                  <a:srgbClr val="002060"/>
                </a:solidFill>
              </a:rPr>
              <a:t>Καλογερόπουλος Κωνσταντίνος </a:t>
            </a:r>
            <a:endParaRPr lang="en-US" dirty="0" smtClean="0">
              <a:solidFill>
                <a:srgbClr val="002060"/>
              </a:solidFill>
            </a:endParaRP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  <a:p>
            <a:pPr algn="just"/>
            <a:r>
              <a:rPr lang="el-GR" dirty="0" smtClean="0">
                <a:solidFill>
                  <a:srgbClr val="002060"/>
                </a:solidFill>
              </a:rPr>
              <a:t>Τηλέφωνο επικοινωνίας: 	+30 693 231 237 1</a:t>
            </a:r>
          </a:p>
          <a:p>
            <a:pPr algn="just"/>
            <a:r>
              <a:rPr lang="en-US" dirty="0" smtClean="0">
                <a:solidFill>
                  <a:srgbClr val="002060"/>
                </a:solidFill>
              </a:rPr>
              <a:t>Email:			</a:t>
            </a:r>
            <a:r>
              <a:rPr lang="en-US" dirty="0" smtClean="0">
                <a:solidFill>
                  <a:srgbClr val="002060"/>
                </a:solidFill>
                <a:hlinkClick r:id="rId2"/>
              </a:rPr>
              <a:t>kalog59kon@gmail.com</a:t>
            </a:r>
            <a:endParaRPr lang="en-US" dirty="0" smtClean="0">
              <a:solidFill>
                <a:srgbClr val="002060"/>
              </a:solidFill>
            </a:endParaRPr>
          </a:p>
          <a:p>
            <a:pPr algn="just"/>
            <a:endParaRPr lang="el-GR" b="1" dirty="0" smtClean="0">
              <a:solidFill>
                <a:srgbClr val="002060"/>
              </a:solidFill>
            </a:endParaRPr>
          </a:p>
          <a:p>
            <a:pPr algn="just"/>
            <a:endParaRPr lang="en-US" b="1" dirty="0" smtClean="0">
              <a:solidFill>
                <a:srgbClr val="002060"/>
              </a:solidFill>
            </a:endParaRPr>
          </a:p>
          <a:p>
            <a:pPr algn="just"/>
            <a:r>
              <a:rPr lang="el-GR" b="1" dirty="0"/>
              <a:t>Κατά την διάρκεια του αγώνα ισχύουν: </a:t>
            </a:r>
          </a:p>
          <a:p>
            <a:pPr algn="just"/>
            <a:endParaRPr lang="en-US" b="1" dirty="0"/>
          </a:p>
          <a:p>
            <a:pPr algn="just"/>
            <a:r>
              <a:rPr lang="el-GR" dirty="0">
                <a:solidFill>
                  <a:srgbClr val="002060"/>
                </a:solidFill>
              </a:rPr>
              <a:t>Οδηγίες Πρόληψης και Αντιμετώπισης Κρουσμάτων COVID-19 σε Ιδιωτικά και Επαγγελματικά Πλοία Αναψυχής</a:t>
            </a:r>
          </a:p>
          <a:p>
            <a:pPr algn="just"/>
            <a:r>
              <a:rPr lang="en-US" dirty="0">
                <a:solidFill>
                  <a:srgbClr val="002060"/>
                </a:solidFill>
                <a:hlinkClick r:id="rId3"/>
              </a:rPr>
              <a:t>http://www.hcg.gr/node/22983</a:t>
            </a:r>
            <a:endParaRPr lang="el-GR" dirty="0">
              <a:solidFill>
                <a:srgbClr val="002060"/>
              </a:solidFill>
            </a:endParaRPr>
          </a:p>
          <a:p>
            <a:pPr algn="just"/>
            <a:endParaRPr lang="el-GR" b="1" dirty="0">
              <a:solidFill>
                <a:srgbClr val="002060"/>
              </a:solidFill>
            </a:endParaRPr>
          </a:p>
          <a:p>
            <a:pPr algn="just"/>
            <a:r>
              <a:rPr lang="el-GR" dirty="0">
                <a:solidFill>
                  <a:srgbClr val="002060"/>
                </a:solidFill>
              </a:rPr>
              <a:t>Αγωνιστικό Υγειονομικό </a:t>
            </a:r>
            <a:r>
              <a:rPr lang="el-GR" dirty="0" smtClean="0">
                <a:solidFill>
                  <a:srgbClr val="002060"/>
                </a:solidFill>
              </a:rPr>
              <a:t>πρωτόκολλο ΕΙΟ</a:t>
            </a:r>
            <a:endParaRPr lang="el-GR" dirty="0">
              <a:solidFill>
                <a:srgbClr val="002060"/>
              </a:solidFill>
            </a:endParaRPr>
          </a:p>
          <a:p>
            <a:pPr algn="just"/>
            <a:r>
              <a:rPr lang="en-US" dirty="0">
                <a:solidFill>
                  <a:srgbClr val="002060"/>
                </a:solidFill>
                <a:hlinkClick r:id="rId4"/>
              </a:rPr>
              <a:t>https://www.offshore.org.gr/eg_2004/Health_Protocol_HSF.pdf</a:t>
            </a:r>
            <a:endParaRPr lang="el-GR" dirty="0">
              <a:solidFill>
                <a:srgbClr val="002060"/>
              </a:solidFill>
            </a:endParaRPr>
          </a:p>
          <a:p>
            <a:pPr algn="just"/>
            <a:endParaRPr lang="el-G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65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Υγειονομικό Πρωτόκολλο (</a:t>
            </a:r>
            <a:r>
              <a:rPr lang="en-US" sz="3200" dirty="0" smtClean="0">
                <a:solidFill>
                  <a:srgbClr val="002060"/>
                </a:solidFill>
              </a:rPr>
              <a:t>2</a:t>
            </a:r>
            <a:r>
              <a:rPr lang="el-GR" sz="3200" dirty="0" smtClean="0">
                <a:solidFill>
                  <a:srgbClr val="002060"/>
                </a:solidFill>
              </a:rPr>
              <a:t>)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27188" y="1258255"/>
            <a:ext cx="753762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Όλα τα μέλη πληρώματος να έχουν δελτίο αθλητή και ιατρική βεβαίωση για </a:t>
            </a:r>
            <a:r>
              <a:rPr lang="el-GR" dirty="0">
                <a:solidFill>
                  <a:srgbClr val="002060"/>
                </a:solidFill>
              </a:rPr>
              <a:t>COVID-19 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el-GR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Για κάθε μέλος πληρώματος απαιτείται η συμπλήρωση της κάρτας εισόδου αθλητή.</a:t>
            </a:r>
            <a:endParaRPr lang="en-US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FF0000"/>
                </a:solidFill>
              </a:rPr>
              <a:t>Δεν θα γίνουν δεκτοί αθλητές χωρίς την Ιατρική Βεβαίωση για </a:t>
            </a:r>
            <a:r>
              <a:rPr lang="en-US" dirty="0" smtClean="0">
                <a:solidFill>
                  <a:srgbClr val="FF0000"/>
                </a:solidFill>
              </a:rPr>
              <a:t>COVID-19</a:t>
            </a:r>
            <a:endParaRPr lang="el-GR" dirty="0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dirty="0" smtClean="0">
              <a:solidFill>
                <a:srgbClr val="002060"/>
              </a:solidFill>
            </a:endParaRP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  <a:p>
            <a:pPr algn="just"/>
            <a:r>
              <a:rPr lang="el-GR" b="1" dirty="0" smtClean="0">
                <a:solidFill>
                  <a:srgbClr val="002060"/>
                </a:solidFill>
              </a:rPr>
              <a:t>Ιατρική Βεβαίωση</a:t>
            </a:r>
          </a:p>
          <a:p>
            <a:pPr algn="just"/>
            <a:r>
              <a:rPr lang="en-US" dirty="0" smtClean="0">
                <a:solidFill>
                  <a:srgbClr val="002060"/>
                </a:solidFill>
                <a:hlinkClick r:id="rId2"/>
              </a:rPr>
              <a:t>https</a:t>
            </a:r>
            <a:r>
              <a:rPr lang="en-US" dirty="0">
                <a:solidFill>
                  <a:srgbClr val="002060"/>
                </a:solidFill>
                <a:hlinkClick r:id="rId2"/>
              </a:rPr>
              <a:t>://www.minedu.gov.gr/publications/docs2020/</a:t>
            </a:r>
            <a:r>
              <a:rPr lang="el-GR" dirty="0">
                <a:solidFill>
                  <a:srgbClr val="002060"/>
                </a:solidFill>
                <a:hlinkClick r:id="rId2"/>
              </a:rPr>
              <a:t>ΙΑΤΡΙΚΗ_ΒΕΒΑΙΩΣΗ_</a:t>
            </a:r>
            <a:r>
              <a:rPr lang="en-US" dirty="0" smtClean="0">
                <a:solidFill>
                  <a:srgbClr val="002060"/>
                </a:solidFill>
                <a:hlinkClick r:id="rId2"/>
              </a:rPr>
              <a:t>v5.pdf</a:t>
            </a:r>
            <a:endParaRPr lang="el-GR" dirty="0" smtClean="0">
              <a:solidFill>
                <a:srgbClr val="002060"/>
              </a:solidFill>
            </a:endParaRP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  <a:p>
            <a:pPr algn="just"/>
            <a:r>
              <a:rPr lang="el-GR" b="1" dirty="0" smtClean="0">
                <a:solidFill>
                  <a:srgbClr val="002060"/>
                </a:solidFill>
              </a:rPr>
              <a:t>Κάρτα </a:t>
            </a:r>
            <a:r>
              <a:rPr lang="el-GR" b="1" dirty="0">
                <a:solidFill>
                  <a:srgbClr val="002060"/>
                </a:solidFill>
              </a:rPr>
              <a:t>Εισόδου Αθλητή</a:t>
            </a:r>
          </a:p>
          <a:p>
            <a:pPr algn="just"/>
            <a:r>
              <a:rPr lang="en-US" dirty="0">
                <a:solidFill>
                  <a:srgbClr val="002060"/>
                </a:solidFill>
                <a:hlinkClick r:id="rId3"/>
              </a:rPr>
              <a:t>https://gga.gov.gr/images/Deltio_Katagrafis_V3.pdf</a:t>
            </a:r>
            <a:endParaRPr lang="el-GR" dirty="0">
              <a:solidFill>
                <a:srgbClr val="002060"/>
              </a:solidFill>
            </a:endParaRP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59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Υγειονομικό Πρωτόκολλο (3)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27188" y="871077"/>
            <a:ext cx="753762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>
                <a:solidFill>
                  <a:srgbClr val="002060"/>
                </a:solidFill>
              </a:rPr>
              <a:t>Οδηγίες Αντιμετώπισης Ύποπτου Κρούσματος</a:t>
            </a:r>
          </a:p>
          <a:p>
            <a:pPr algn="just"/>
            <a:endParaRPr lang="el-GR" b="1" dirty="0" smtClean="0">
              <a:solidFill>
                <a:srgbClr val="002060"/>
              </a:solidFill>
            </a:endParaRPr>
          </a:p>
          <a:p>
            <a:pPr algn="just"/>
            <a:r>
              <a:rPr lang="el-GR" dirty="0" smtClean="0">
                <a:solidFill>
                  <a:srgbClr val="002060"/>
                </a:solidFill>
              </a:rPr>
              <a:t>Εφόσον ένα μέλος του πληρώματος παρουσιάσει συμπτώματ</a:t>
            </a:r>
            <a:r>
              <a:rPr lang="el-GR" dirty="0">
                <a:solidFill>
                  <a:srgbClr val="002060"/>
                </a:solidFill>
              </a:rPr>
              <a:t>α της </a:t>
            </a:r>
            <a:r>
              <a:rPr lang="en-US" dirty="0">
                <a:solidFill>
                  <a:srgbClr val="002060"/>
                </a:solidFill>
              </a:rPr>
              <a:t>COVID-19 </a:t>
            </a:r>
            <a:r>
              <a:rPr lang="el-GR" dirty="0" smtClean="0">
                <a:solidFill>
                  <a:srgbClr val="002060"/>
                </a:solidFill>
              </a:rPr>
              <a:t>λοίμωξης (</a:t>
            </a:r>
            <a:r>
              <a:rPr lang="el-GR" dirty="0">
                <a:solidFill>
                  <a:srgbClr val="002060"/>
                </a:solidFill>
              </a:rPr>
              <a:t>Πυρετός, ξηρός </a:t>
            </a:r>
            <a:r>
              <a:rPr lang="el-GR" dirty="0" smtClean="0">
                <a:solidFill>
                  <a:srgbClr val="002060"/>
                </a:solidFill>
              </a:rPr>
              <a:t>βήχας, καταβολή, πονόλαιμο</a:t>
            </a:r>
            <a:r>
              <a:rPr lang="el-GR" dirty="0">
                <a:solidFill>
                  <a:srgbClr val="002060"/>
                </a:solidFill>
              </a:rPr>
              <a:t>, </a:t>
            </a:r>
            <a:r>
              <a:rPr lang="el-GR" dirty="0" smtClean="0">
                <a:solidFill>
                  <a:srgbClr val="002060"/>
                </a:solidFill>
              </a:rPr>
              <a:t>αρθραλγίες/μυαλγίες </a:t>
            </a:r>
            <a:r>
              <a:rPr lang="el-GR" dirty="0">
                <a:solidFill>
                  <a:srgbClr val="002060"/>
                </a:solidFill>
              </a:rPr>
              <a:t>και ρινική συμφόρηση</a:t>
            </a:r>
            <a:r>
              <a:rPr lang="el-GR" dirty="0" smtClean="0">
                <a:solidFill>
                  <a:srgbClr val="002060"/>
                </a:solidFill>
              </a:rPr>
              <a:t>) ακολουθούμε τις παρακάτω οδηγίες:</a:t>
            </a:r>
            <a:endParaRPr lang="el-GR" dirty="0">
              <a:solidFill>
                <a:srgbClr val="002060"/>
              </a:solidFill>
            </a:endParaRP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Επικοινωνία και ενημέρωση του Υγειονομικού Υπεύθυνου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el-GR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Απομόνωση ατόμου που παρουσίασε τα συμπτώματα.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Όλα τα μέλη πληρώματος κάνουν χρήση των ατομικών μέτρων προστασίας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Άμεση επιστροφή στην μαρίνα/λιμάνι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Σκάφος και πλήρωμα παραμένουν απομονωμένα από τα υπόλοιπα σκάφη/πληρώματα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Διαχείριση του κρούσματος σύμφωνα με τις οδηγίες του ΕΟΔΥ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2060"/>
                </a:solidFill>
              </a:rPr>
              <a:t>Δεν αποχωρεί κανένας χωρίς την άδεια του υγειονομικού υπεύθυνου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dirty="0">
              <a:solidFill>
                <a:srgbClr val="002060"/>
              </a:solidFill>
            </a:endParaRPr>
          </a:p>
          <a:p>
            <a:pPr algn="just"/>
            <a:r>
              <a:rPr lang="el-GR" b="1" dirty="0" smtClean="0">
                <a:solidFill>
                  <a:srgbClr val="FF0000"/>
                </a:solidFill>
              </a:rPr>
              <a:t>Παραβίαση μέρος του σχεδίου αντιμετώπισης ύποπτου κρούσματος θεωρείται αντιαθλητική συμπεριφορά και ως τέτοια θα αντιμετωπιστεί.</a:t>
            </a:r>
            <a:endParaRPr lang="el-G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22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Πρόγραμμα Αγώνα - Διαδρομές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12321" y="1752524"/>
            <a:ext cx="1014901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 smtClean="0">
                <a:solidFill>
                  <a:srgbClr val="002060"/>
                </a:solidFill>
              </a:rPr>
              <a:t>Ιστιοδρομίες: 	</a:t>
            </a:r>
            <a:r>
              <a:rPr lang="en-US" sz="2400" dirty="0" smtClean="0">
                <a:solidFill>
                  <a:srgbClr val="002060"/>
                </a:solidFill>
              </a:rPr>
              <a:t>	</a:t>
            </a:r>
            <a:r>
              <a:rPr lang="el-GR" sz="2400" dirty="0" smtClean="0">
                <a:solidFill>
                  <a:srgbClr val="002060"/>
                </a:solidFill>
              </a:rPr>
              <a:t>Σάββατο </a:t>
            </a:r>
            <a:r>
              <a:rPr lang="en-US" sz="2400" dirty="0" smtClean="0">
                <a:solidFill>
                  <a:srgbClr val="002060"/>
                </a:solidFill>
              </a:rPr>
              <a:t>24</a:t>
            </a:r>
            <a:r>
              <a:rPr lang="el-GR" sz="2400" dirty="0" smtClean="0">
                <a:solidFill>
                  <a:srgbClr val="002060"/>
                </a:solidFill>
              </a:rPr>
              <a:t>/10/2020</a:t>
            </a:r>
          </a:p>
          <a:p>
            <a:endParaRPr lang="el-GR" sz="2400" dirty="0" smtClean="0">
              <a:solidFill>
                <a:srgbClr val="002060"/>
              </a:solidFill>
            </a:endParaRPr>
          </a:p>
          <a:p>
            <a:r>
              <a:rPr lang="el-GR" sz="2400" dirty="0" smtClean="0">
                <a:solidFill>
                  <a:srgbClr val="002060"/>
                </a:solidFill>
              </a:rPr>
              <a:t>Ώρα Εκκίνησης:	12:00</a:t>
            </a:r>
          </a:p>
          <a:p>
            <a:endParaRPr lang="el-GR" sz="2400" dirty="0" smtClean="0">
              <a:solidFill>
                <a:srgbClr val="002060"/>
              </a:solidFill>
            </a:endParaRPr>
          </a:p>
          <a:p>
            <a:r>
              <a:rPr lang="el-GR" sz="2400" dirty="0" smtClean="0">
                <a:solidFill>
                  <a:srgbClr val="002060"/>
                </a:solidFill>
              </a:rPr>
              <a:t>Διαδρομή:	</a:t>
            </a:r>
            <a:r>
              <a:rPr lang="en-US" sz="2400" dirty="0" smtClean="0">
                <a:solidFill>
                  <a:srgbClr val="002060"/>
                </a:solidFill>
              </a:rPr>
              <a:t>	</a:t>
            </a:r>
            <a:r>
              <a:rPr lang="el-GR" sz="2400" dirty="0" smtClean="0">
                <a:solidFill>
                  <a:srgbClr val="002060"/>
                </a:solidFill>
              </a:rPr>
              <a:t>ΙΟΠ – Νότιο Πάρκο – Ρίο – Νότιο Πάρκο – ΙΟΠ</a:t>
            </a:r>
          </a:p>
          <a:p>
            <a:endParaRPr lang="el-GR" sz="2400" dirty="0" smtClean="0">
              <a:solidFill>
                <a:srgbClr val="002060"/>
              </a:solidFill>
            </a:endParaRPr>
          </a:p>
          <a:p>
            <a:r>
              <a:rPr lang="el-GR" sz="2400" dirty="0" smtClean="0">
                <a:solidFill>
                  <a:srgbClr val="002060"/>
                </a:solidFill>
              </a:rPr>
              <a:t>Απόσταση: 	</a:t>
            </a:r>
            <a:r>
              <a:rPr lang="en-US" sz="2400" dirty="0" smtClean="0">
                <a:solidFill>
                  <a:srgbClr val="002060"/>
                </a:solidFill>
              </a:rPr>
              <a:t>	</a:t>
            </a:r>
            <a:r>
              <a:rPr lang="el-GR" sz="2400" dirty="0" smtClean="0">
                <a:solidFill>
                  <a:srgbClr val="002060"/>
                </a:solidFill>
              </a:rPr>
              <a:t>1</a:t>
            </a:r>
            <a:r>
              <a:rPr lang="en-US" sz="2400" dirty="0">
                <a:solidFill>
                  <a:srgbClr val="002060"/>
                </a:solidFill>
              </a:rPr>
              <a:t>3</a:t>
            </a:r>
            <a:r>
              <a:rPr lang="el-GR" sz="2400" dirty="0" smtClean="0">
                <a:solidFill>
                  <a:srgbClr val="002060"/>
                </a:solidFill>
              </a:rPr>
              <a:t> </a:t>
            </a:r>
            <a:r>
              <a:rPr lang="el-GR" sz="2400" dirty="0">
                <a:solidFill>
                  <a:srgbClr val="002060"/>
                </a:solidFill>
              </a:rPr>
              <a:t>ΝΜ</a:t>
            </a:r>
          </a:p>
        </p:txBody>
      </p:sp>
    </p:spTree>
    <p:extLst>
      <p:ext uri="{BB962C8B-B14F-4D97-AF65-F5344CB8AC3E}">
        <p14:creationId xmlns:p14="http://schemas.microsoft.com/office/powerpoint/2010/main" val="308480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Εκκίνηση - Σημεία Στροφής - Τερματισμός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76615" y="854598"/>
            <a:ext cx="8192531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>
                <a:solidFill>
                  <a:srgbClr val="002060"/>
                </a:solidFill>
              </a:rPr>
              <a:t>Εκκίνηση</a:t>
            </a:r>
            <a:r>
              <a:rPr lang="el-GR" dirty="0">
                <a:solidFill>
                  <a:srgbClr val="002060"/>
                </a:solidFill>
              </a:rPr>
              <a:t>:</a:t>
            </a:r>
          </a:p>
          <a:p>
            <a:pPr algn="just"/>
            <a:r>
              <a:rPr lang="el-GR" dirty="0">
                <a:solidFill>
                  <a:srgbClr val="002060"/>
                </a:solidFill>
              </a:rPr>
              <a:t>Γραμμή εκκίνησης ορίζεται η νοητή γραμμή μεταξύ του Ιστού με πορτοκαλί σημαία </a:t>
            </a:r>
            <a:r>
              <a:rPr lang="el-GR" dirty="0" smtClean="0">
                <a:solidFill>
                  <a:srgbClr val="002060"/>
                </a:solidFill>
              </a:rPr>
              <a:t>στις εγκαταστάσεις του ομίλου και </a:t>
            </a:r>
            <a:r>
              <a:rPr lang="el-GR" dirty="0">
                <a:solidFill>
                  <a:srgbClr val="002060"/>
                </a:solidFill>
              </a:rPr>
              <a:t>ποντισμένης σημαδούρας με πορτοκαλί σημαία. Τα σκάφη στην εκκίνηση θα αφήσουν την ποντισμένη σημαδούρα </a:t>
            </a:r>
            <a:r>
              <a:rPr lang="el-GR" dirty="0" smtClean="0">
                <a:solidFill>
                  <a:srgbClr val="002060"/>
                </a:solidFill>
              </a:rPr>
              <a:t>δεξιά και </a:t>
            </a:r>
            <a:r>
              <a:rPr lang="el-GR" dirty="0">
                <a:solidFill>
                  <a:srgbClr val="002060"/>
                </a:solidFill>
              </a:rPr>
              <a:t>τον Ιστό με την πορτοκαλί σημαία </a:t>
            </a:r>
            <a:r>
              <a:rPr lang="el-GR" dirty="0" smtClean="0">
                <a:solidFill>
                  <a:srgbClr val="002060"/>
                </a:solidFill>
              </a:rPr>
              <a:t>αριστερά </a:t>
            </a:r>
            <a:r>
              <a:rPr lang="el-GR" dirty="0">
                <a:solidFill>
                  <a:srgbClr val="002060"/>
                </a:solidFill>
              </a:rPr>
              <a:t>τους.</a:t>
            </a:r>
          </a:p>
          <a:p>
            <a:pPr algn="just"/>
            <a:endParaRPr lang="el-GR" dirty="0">
              <a:solidFill>
                <a:srgbClr val="002060"/>
              </a:solidFill>
            </a:endParaRPr>
          </a:p>
          <a:p>
            <a:pPr algn="just"/>
            <a:r>
              <a:rPr lang="el-GR" b="1" dirty="0">
                <a:solidFill>
                  <a:srgbClr val="002060"/>
                </a:solidFill>
              </a:rPr>
              <a:t>Σημεία στροφής</a:t>
            </a:r>
            <a:r>
              <a:rPr lang="el-GR" dirty="0">
                <a:solidFill>
                  <a:srgbClr val="002060"/>
                </a:solidFill>
              </a:rPr>
              <a:t>:</a:t>
            </a:r>
          </a:p>
          <a:p>
            <a:pPr algn="just"/>
            <a:r>
              <a:rPr lang="el-GR" dirty="0">
                <a:solidFill>
                  <a:srgbClr val="002060"/>
                </a:solidFill>
              </a:rPr>
              <a:t>Όλα τα σημεία στροφής αφήνονται </a:t>
            </a:r>
            <a:r>
              <a:rPr lang="el-GR" dirty="0" smtClean="0">
                <a:solidFill>
                  <a:srgbClr val="002060"/>
                </a:solidFill>
              </a:rPr>
              <a:t>αριστερά</a:t>
            </a: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  <a:p>
            <a:pPr algn="just"/>
            <a:r>
              <a:rPr lang="el-GR" b="1" dirty="0" smtClean="0">
                <a:solidFill>
                  <a:srgbClr val="002060"/>
                </a:solidFill>
              </a:rPr>
              <a:t>Περιορισμός</a:t>
            </a:r>
            <a:r>
              <a:rPr lang="el-GR" dirty="0" smtClean="0">
                <a:solidFill>
                  <a:srgbClr val="002060"/>
                </a:solidFill>
              </a:rPr>
              <a:t>:</a:t>
            </a:r>
            <a:endParaRPr lang="el-GR" dirty="0">
              <a:solidFill>
                <a:srgbClr val="002060"/>
              </a:solidFill>
            </a:endParaRPr>
          </a:p>
          <a:p>
            <a:pPr algn="just"/>
            <a:r>
              <a:rPr lang="el-GR" dirty="0">
                <a:solidFill>
                  <a:srgbClr val="002060"/>
                </a:solidFill>
              </a:rPr>
              <a:t>Η σημαδούρα εκκίνησης/τερματισμού αποτελεί περιορισμό πλεύσης. Τα σκάφη θα πρέπει να περάσουν μεταξύ της σημαδούρας και της στεριάς σε κάθε </a:t>
            </a:r>
            <a:r>
              <a:rPr lang="el-GR" dirty="0" smtClean="0">
                <a:solidFill>
                  <a:srgbClr val="002060"/>
                </a:solidFill>
              </a:rPr>
              <a:t>διέλευση</a:t>
            </a:r>
          </a:p>
          <a:p>
            <a:pPr algn="just"/>
            <a:endParaRPr lang="el-GR" dirty="0">
              <a:solidFill>
                <a:srgbClr val="002060"/>
              </a:solidFill>
            </a:endParaRPr>
          </a:p>
          <a:p>
            <a:pPr algn="just"/>
            <a:r>
              <a:rPr lang="el-GR" b="1" dirty="0">
                <a:solidFill>
                  <a:srgbClr val="002060"/>
                </a:solidFill>
              </a:rPr>
              <a:t>Τερματισμός</a:t>
            </a:r>
            <a:r>
              <a:rPr lang="el-GR" dirty="0">
                <a:solidFill>
                  <a:srgbClr val="002060"/>
                </a:solidFill>
              </a:rPr>
              <a:t>: </a:t>
            </a:r>
          </a:p>
          <a:p>
            <a:pPr algn="just"/>
            <a:r>
              <a:rPr lang="el-GR" dirty="0">
                <a:solidFill>
                  <a:srgbClr val="002060"/>
                </a:solidFill>
              </a:rPr>
              <a:t>Γραμμή τερματισμού ορίζεται η νοητή γραμμή μεταξύ του Ιστού με πορτοκαλί σημαία στις εγκαταστάσεις του ομίλου και ποντισμένης σημαδούρας με πορτοκαλί σημαία. Τα σκάφη κατά τον τερματισμό αφήνουν την ποντισμένη σημαδούρα </a:t>
            </a:r>
            <a:r>
              <a:rPr lang="el-GR" dirty="0" smtClean="0">
                <a:solidFill>
                  <a:srgbClr val="002060"/>
                </a:solidFill>
              </a:rPr>
              <a:t>αριστερά τους </a:t>
            </a:r>
            <a:r>
              <a:rPr lang="el-GR" dirty="0">
                <a:solidFill>
                  <a:srgbClr val="002060"/>
                </a:solidFill>
              </a:rPr>
              <a:t>και τον Ιστό με την πορτοκαλί σημαία </a:t>
            </a:r>
            <a:r>
              <a:rPr lang="el-GR" dirty="0" smtClean="0">
                <a:solidFill>
                  <a:srgbClr val="002060"/>
                </a:solidFill>
              </a:rPr>
              <a:t>δεξιά τους</a:t>
            </a:r>
            <a:r>
              <a:rPr lang="el-GR" dirty="0">
                <a:solidFill>
                  <a:srgbClr val="002060"/>
                </a:solidFill>
              </a:rPr>
              <a:t>.</a:t>
            </a: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96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281" y="895189"/>
            <a:ext cx="4493335" cy="515290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Χάρτες Ιστιοδρομίας (1)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53829" y="89518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2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40021" y="2976861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</a:rPr>
              <a:t>Ε/Τ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12315" y="557098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1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10616" y="1374249"/>
            <a:ext cx="45637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>
                <a:solidFill>
                  <a:srgbClr val="002060"/>
                </a:solidFill>
              </a:rPr>
              <a:t>Διαδρομή </a:t>
            </a:r>
            <a:r>
              <a:rPr lang="el-GR" dirty="0" smtClean="0">
                <a:solidFill>
                  <a:srgbClr val="002060"/>
                </a:solidFill>
              </a:rPr>
              <a:t>:</a:t>
            </a:r>
            <a:endParaRPr lang="el-GR" dirty="0">
              <a:solidFill>
                <a:srgbClr val="002060"/>
              </a:solidFill>
            </a:endParaRP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  <a:p>
            <a:pPr algn="just"/>
            <a:r>
              <a:rPr lang="el-GR" dirty="0" smtClean="0">
                <a:solidFill>
                  <a:srgbClr val="002060"/>
                </a:solidFill>
              </a:rPr>
              <a:t>Απόσταση:  1</a:t>
            </a:r>
            <a:r>
              <a:rPr lang="en-US" dirty="0" smtClean="0">
                <a:solidFill>
                  <a:srgbClr val="002060"/>
                </a:solidFill>
              </a:rPr>
              <a:t>3</a:t>
            </a:r>
            <a:r>
              <a:rPr lang="el-GR" dirty="0" smtClean="0">
                <a:solidFill>
                  <a:srgbClr val="002060"/>
                </a:solidFill>
              </a:rPr>
              <a:t> ΝΜ</a:t>
            </a: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  <a:p>
            <a:pPr algn="just"/>
            <a:r>
              <a:rPr lang="el-GR" dirty="0" smtClean="0">
                <a:solidFill>
                  <a:srgbClr val="002060"/>
                </a:solidFill>
              </a:rPr>
              <a:t>ΙΟΠ – Ν. Πάρκο</a:t>
            </a:r>
            <a:r>
              <a:rPr lang="en-US" dirty="0" smtClean="0">
                <a:solidFill>
                  <a:srgbClr val="002060"/>
                </a:solidFill>
              </a:rPr>
              <a:t> (1)</a:t>
            </a:r>
            <a:r>
              <a:rPr lang="el-GR" dirty="0" smtClean="0">
                <a:solidFill>
                  <a:srgbClr val="002060"/>
                </a:solidFill>
              </a:rPr>
              <a:t> – Ρίο</a:t>
            </a:r>
            <a:r>
              <a:rPr lang="en-US" dirty="0" smtClean="0">
                <a:solidFill>
                  <a:srgbClr val="002060"/>
                </a:solidFill>
              </a:rPr>
              <a:t> (2)</a:t>
            </a:r>
            <a:r>
              <a:rPr lang="el-GR" dirty="0" smtClean="0">
                <a:solidFill>
                  <a:srgbClr val="002060"/>
                </a:solidFill>
              </a:rPr>
              <a:t> –  Ν. Πάρκο – ΙΟΠ </a:t>
            </a: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93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055" y="1046777"/>
            <a:ext cx="5454864" cy="4579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Χάρτες Ιστιοδρομίας – Εκκίνηση (</a:t>
            </a:r>
            <a:r>
              <a:rPr lang="en-US" sz="3200" dirty="0" smtClean="0">
                <a:solidFill>
                  <a:srgbClr val="002060"/>
                </a:solidFill>
              </a:rPr>
              <a:t>2</a:t>
            </a:r>
            <a:r>
              <a:rPr lang="el-GR" sz="3200" dirty="0" smtClean="0">
                <a:solidFill>
                  <a:srgbClr val="002060"/>
                </a:solidFill>
              </a:rPr>
              <a:t>)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3" name="Wave 2"/>
          <p:cNvSpPr/>
          <p:nvPr/>
        </p:nvSpPr>
        <p:spPr>
          <a:xfrm>
            <a:off x="4792365" y="2927611"/>
            <a:ext cx="313038" cy="337751"/>
          </a:xfrm>
          <a:prstGeom prst="wave">
            <a:avLst/>
          </a:prstGeom>
          <a:solidFill>
            <a:srgbClr val="FB6E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7" name="Straight Connector 6"/>
          <p:cNvCxnSpPr>
            <a:stCxn id="3" idx="2"/>
          </p:cNvCxnSpPr>
          <p:nvPr/>
        </p:nvCxnSpPr>
        <p:spPr>
          <a:xfrm>
            <a:off x="4948884" y="3223143"/>
            <a:ext cx="1658798" cy="4221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Up Arrow 8"/>
          <p:cNvSpPr/>
          <p:nvPr/>
        </p:nvSpPr>
        <p:spPr>
          <a:xfrm rot="12035173">
            <a:off x="5992564" y="2026539"/>
            <a:ext cx="286849" cy="901673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121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437" y="867185"/>
            <a:ext cx="5905370" cy="497252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Χάρτες Ιστιοδρομίας – </a:t>
            </a:r>
            <a:r>
              <a:rPr lang="en-US" sz="3200" dirty="0" smtClean="0">
                <a:solidFill>
                  <a:srgbClr val="002060"/>
                </a:solidFill>
              </a:rPr>
              <a:t>N1 </a:t>
            </a:r>
            <a:r>
              <a:rPr lang="el-GR" sz="3200" dirty="0" smtClean="0">
                <a:solidFill>
                  <a:srgbClr val="002060"/>
                </a:solidFill>
              </a:rPr>
              <a:t>(</a:t>
            </a:r>
            <a:r>
              <a:rPr lang="en-US" sz="3200" dirty="0" smtClean="0">
                <a:solidFill>
                  <a:srgbClr val="002060"/>
                </a:solidFill>
              </a:rPr>
              <a:t>3</a:t>
            </a:r>
            <a:r>
              <a:rPr lang="el-GR" sz="3200" dirty="0" smtClean="0">
                <a:solidFill>
                  <a:srgbClr val="002060"/>
                </a:solidFill>
              </a:rPr>
              <a:t>)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5369050" y="2101298"/>
            <a:ext cx="214184" cy="21418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Curved Up Arrow 6"/>
          <p:cNvSpPr/>
          <p:nvPr/>
        </p:nvSpPr>
        <p:spPr>
          <a:xfrm rot="10279655" flipH="1" flipV="1">
            <a:off x="5049794" y="1905984"/>
            <a:ext cx="852695" cy="604812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65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875" y="1072210"/>
            <a:ext cx="5994723" cy="490327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Χάρτες Ιστιοδρομίας – </a:t>
            </a:r>
            <a:r>
              <a:rPr lang="el-GR" sz="3200" dirty="0" err="1" smtClean="0">
                <a:solidFill>
                  <a:srgbClr val="002060"/>
                </a:solidFill>
              </a:rPr>
              <a:t>Νο</a:t>
            </a:r>
            <a:r>
              <a:rPr lang="el-GR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smtClean="0">
                <a:solidFill>
                  <a:srgbClr val="002060"/>
                </a:solidFill>
              </a:rPr>
              <a:t>2</a:t>
            </a:r>
            <a:r>
              <a:rPr lang="el-GR" sz="3200" dirty="0" smtClean="0">
                <a:solidFill>
                  <a:srgbClr val="002060"/>
                </a:solidFill>
              </a:rPr>
              <a:t> (4)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5372238" y="3179192"/>
            <a:ext cx="214184" cy="21418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Curved Up Arrow 6"/>
          <p:cNvSpPr/>
          <p:nvPr/>
        </p:nvSpPr>
        <p:spPr>
          <a:xfrm rot="2702168" flipH="1" flipV="1">
            <a:off x="5048415" y="2913365"/>
            <a:ext cx="861832" cy="531651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13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2060"/>
                </a:solidFill>
              </a:rPr>
              <a:t>Χάρτες Ιστιοδρομίας – Περιορισμός  (5)</a:t>
            </a:r>
            <a:endParaRPr lang="el-GR" sz="3200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731" y="1046776"/>
            <a:ext cx="5454864" cy="4579400"/>
          </a:xfrm>
          <a:prstGeom prst="rect">
            <a:avLst/>
          </a:prstGeom>
        </p:spPr>
      </p:pic>
      <p:sp>
        <p:nvSpPr>
          <p:cNvPr id="7" name="Wave 6"/>
          <p:cNvSpPr/>
          <p:nvPr/>
        </p:nvSpPr>
        <p:spPr>
          <a:xfrm>
            <a:off x="4549475" y="3063878"/>
            <a:ext cx="313038" cy="337751"/>
          </a:xfrm>
          <a:prstGeom prst="wave">
            <a:avLst/>
          </a:prstGeom>
          <a:solidFill>
            <a:srgbClr val="FB6E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9" name="Straight Connector 8"/>
          <p:cNvCxnSpPr/>
          <p:nvPr/>
        </p:nvCxnSpPr>
        <p:spPr>
          <a:xfrm>
            <a:off x="4805459" y="3232754"/>
            <a:ext cx="1658798" cy="4221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Up Arrow 9"/>
          <p:cNvSpPr/>
          <p:nvPr/>
        </p:nvSpPr>
        <p:spPr>
          <a:xfrm rot="10800000">
            <a:off x="5256858" y="3336476"/>
            <a:ext cx="286849" cy="901673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Up Arrow 14"/>
          <p:cNvSpPr/>
          <p:nvPr/>
        </p:nvSpPr>
        <p:spPr>
          <a:xfrm>
            <a:off x="5634858" y="3336476"/>
            <a:ext cx="286849" cy="901673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8402595" y="1136822"/>
            <a:ext cx="378940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>
                <a:solidFill>
                  <a:srgbClr val="002060"/>
                </a:solidFill>
              </a:rPr>
              <a:t>Η </a:t>
            </a:r>
            <a:r>
              <a:rPr lang="el-GR" dirty="0">
                <a:solidFill>
                  <a:srgbClr val="002060"/>
                </a:solidFill>
              </a:rPr>
              <a:t>σημαδούρα </a:t>
            </a:r>
            <a:r>
              <a:rPr lang="el-GR" dirty="0" smtClean="0">
                <a:solidFill>
                  <a:srgbClr val="002060"/>
                </a:solidFill>
              </a:rPr>
              <a:t>εκκίνησης/τερματισμού </a:t>
            </a:r>
            <a:r>
              <a:rPr lang="el-GR" dirty="0">
                <a:solidFill>
                  <a:srgbClr val="002060"/>
                </a:solidFill>
              </a:rPr>
              <a:t>αποτελεί περιορισμό πλεύσης. Τα σκάφη θα πρέπει να περάσουν μεταξύ της σημαδούρας και της </a:t>
            </a:r>
            <a:r>
              <a:rPr lang="el-GR" dirty="0" smtClean="0">
                <a:solidFill>
                  <a:srgbClr val="002060"/>
                </a:solidFill>
              </a:rPr>
              <a:t>στεριάς </a:t>
            </a:r>
            <a:r>
              <a:rPr lang="el-GR" dirty="0">
                <a:solidFill>
                  <a:srgbClr val="002060"/>
                </a:solidFill>
              </a:rPr>
              <a:t>σε κάθε διέλευση.</a:t>
            </a:r>
          </a:p>
          <a:p>
            <a:pPr algn="just"/>
            <a:endParaRPr lang="el-G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03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055" y="1046777"/>
            <a:ext cx="5454864" cy="4579400"/>
          </a:xfrm>
          <a:prstGeom prst="rect">
            <a:avLst/>
          </a:prstGeom>
        </p:spPr>
      </p:pic>
      <p:sp>
        <p:nvSpPr>
          <p:cNvPr id="4" name="Wave 3"/>
          <p:cNvSpPr/>
          <p:nvPr/>
        </p:nvSpPr>
        <p:spPr>
          <a:xfrm>
            <a:off x="4779736" y="2832574"/>
            <a:ext cx="313038" cy="337751"/>
          </a:xfrm>
          <a:prstGeom prst="wave">
            <a:avLst/>
          </a:prstGeom>
          <a:solidFill>
            <a:srgbClr val="FB6E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6" name="Straight Connector 5"/>
          <p:cNvCxnSpPr>
            <a:stCxn id="4" idx="3"/>
          </p:cNvCxnSpPr>
          <p:nvPr/>
        </p:nvCxnSpPr>
        <p:spPr>
          <a:xfrm>
            <a:off x="5092774" y="3001450"/>
            <a:ext cx="1662253" cy="24425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Up Arrow 8"/>
          <p:cNvSpPr/>
          <p:nvPr/>
        </p:nvSpPr>
        <p:spPr>
          <a:xfrm rot="360181">
            <a:off x="5489734" y="3349478"/>
            <a:ext cx="296563" cy="91440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Rectangle 9"/>
          <p:cNvSpPr/>
          <p:nvPr/>
        </p:nvSpPr>
        <p:spPr>
          <a:xfrm>
            <a:off x="0" y="1792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>
                <a:solidFill>
                  <a:srgbClr val="002060"/>
                </a:solidFill>
              </a:rPr>
              <a:t>Χάρτες Ιστιοδρομίας – </a:t>
            </a:r>
            <a:r>
              <a:rPr lang="el-GR" sz="3200" dirty="0" smtClean="0">
                <a:solidFill>
                  <a:srgbClr val="002060"/>
                </a:solidFill>
              </a:rPr>
              <a:t>Τερματισμός (</a:t>
            </a:r>
            <a:r>
              <a:rPr lang="el-GR" sz="3200" dirty="0">
                <a:solidFill>
                  <a:srgbClr val="002060"/>
                </a:solidFill>
              </a:rPr>
              <a:t>6</a:t>
            </a:r>
            <a:r>
              <a:rPr lang="el-GR" sz="3200" dirty="0" smtClean="0">
                <a:solidFill>
                  <a:srgbClr val="002060"/>
                </a:solidFill>
              </a:rPr>
              <a:t>)</a:t>
            </a:r>
            <a:endParaRPr lang="el-GR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7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3646</TotalTime>
  <Words>461</Words>
  <Application>Microsoft Office PowerPoint</Application>
  <PresentationFormat>Widescreen</PresentationFormat>
  <Paragraphs>85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Verdana</vt:lpstr>
      <vt:lpstr>Office Theme</vt:lpstr>
      <vt:lpstr>Custom Design</vt:lpstr>
      <vt:lpstr>Double Handed 2020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Tron-i7</dc:creator>
  <cp:lastModifiedBy>Giouroukos Nikolaos</cp:lastModifiedBy>
  <cp:revision>129</cp:revision>
  <cp:lastPrinted>2020-07-02T08:06:43Z</cp:lastPrinted>
  <dcterms:created xsi:type="dcterms:W3CDTF">2019-12-10T13:49:23Z</dcterms:created>
  <dcterms:modified xsi:type="dcterms:W3CDTF">2020-10-23T05:36:47Z</dcterms:modified>
</cp:coreProperties>
</file>