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handoutMasterIdLst>
    <p:handoutMasterId r:id="rId16"/>
  </p:handoutMasterIdLst>
  <p:sldIdLst>
    <p:sldId id="257" r:id="rId3"/>
    <p:sldId id="258" r:id="rId4"/>
    <p:sldId id="259" r:id="rId5"/>
    <p:sldId id="264" r:id="rId6"/>
    <p:sldId id="266" r:id="rId7"/>
    <p:sldId id="267" r:id="rId8"/>
    <p:sldId id="276" r:id="rId9"/>
    <p:sldId id="265" r:id="rId10"/>
    <p:sldId id="269" r:id="rId11"/>
    <p:sldId id="271" r:id="rId12"/>
    <p:sldId id="272" r:id="rId13"/>
    <p:sldId id="273" r:id="rId14"/>
  </p:sldIdLst>
  <p:sldSz cx="12192000" cy="6858000"/>
  <p:notesSz cx="7104063" cy="102346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6E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3" autoAdjust="0"/>
    <p:restoredTop sz="94660"/>
  </p:normalViewPr>
  <p:slideViewPr>
    <p:cSldViewPr snapToGrid="0">
      <p:cViewPr varScale="1">
        <p:scale>
          <a:sx n="96" d="100"/>
          <a:sy n="96" d="100"/>
        </p:scale>
        <p:origin x="90" y="294"/>
      </p:cViewPr>
      <p:guideLst/>
    </p:cSldViewPr>
  </p:slideViewPr>
  <p:notesTextViewPr>
    <p:cViewPr>
      <p:scale>
        <a:sx n="1" d="1"/>
        <a:sy n="1" d="1"/>
      </p:scale>
      <p:origin x="0" y="0"/>
    </p:cViewPr>
  </p:notesTextViewPr>
  <p:notesViewPr>
    <p:cSldViewPr snapToGrid="0">
      <p:cViewPr varScale="1">
        <p:scale>
          <a:sx n="79" d="100"/>
          <a:sy n="79" d="100"/>
        </p:scale>
        <p:origin x="396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9202" cy="513858"/>
          </a:xfrm>
          <a:prstGeom prst="rect">
            <a:avLst/>
          </a:prstGeom>
        </p:spPr>
        <p:txBody>
          <a:bodyPr vert="horz" lIns="94787" tIns="47393" rIns="94787" bIns="47393" rtlCol="0"/>
          <a:lstStyle>
            <a:lvl1pPr algn="l">
              <a:defRPr sz="1200"/>
            </a:lvl1pPr>
          </a:lstStyle>
          <a:p>
            <a:endParaRPr lang="el-GR"/>
          </a:p>
        </p:txBody>
      </p:sp>
      <p:sp>
        <p:nvSpPr>
          <p:cNvPr id="3" name="Date Placeholder 2"/>
          <p:cNvSpPr>
            <a:spLocks noGrp="1"/>
          </p:cNvSpPr>
          <p:nvPr>
            <p:ph type="dt" sz="quarter" idx="1"/>
          </p:nvPr>
        </p:nvSpPr>
        <p:spPr>
          <a:xfrm>
            <a:off x="4023203" y="1"/>
            <a:ext cx="3079202" cy="513858"/>
          </a:xfrm>
          <a:prstGeom prst="rect">
            <a:avLst/>
          </a:prstGeom>
        </p:spPr>
        <p:txBody>
          <a:bodyPr vert="horz" lIns="94787" tIns="47393" rIns="94787" bIns="47393" rtlCol="0"/>
          <a:lstStyle>
            <a:lvl1pPr algn="r">
              <a:defRPr sz="1200"/>
            </a:lvl1pPr>
          </a:lstStyle>
          <a:p>
            <a:fld id="{A790D945-37B8-4CD9-9024-E875B3837510}" type="datetimeFigureOut">
              <a:rPr lang="el-GR" smtClean="0"/>
              <a:t>9/9/2021</a:t>
            </a:fld>
            <a:endParaRPr lang="el-GR"/>
          </a:p>
        </p:txBody>
      </p:sp>
      <p:sp>
        <p:nvSpPr>
          <p:cNvPr id="4" name="Footer Placeholder 3"/>
          <p:cNvSpPr>
            <a:spLocks noGrp="1"/>
          </p:cNvSpPr>
          <p:nvPr>
            <p:ph type="ftr" sz="quarter" idx="2"/>
          </p:nvPr>
        </p:nvSpPr>
        <p:spPr>
          <a:xfrm>
            <a:off x="0" y="9720755"/>
            <a:ext cx="3079202" cy="513858"/>
          </a:xfrm>
          <a:prstGeom prst="rect">
            <a:avLst/>
          </a:prstGeom>
        </p:spPr>
        <p:txBody>
          <a:bodyPr vert="horz" lIns="94787" tIns="47393" rIns="94787" bIns="47393" rtlCol="0" anchor="b"/>
          <a:lstStyle>
            <a:lvl1pPr algn="l">
              <a:defRPr sz="1200"/>
            </a:lvl1pPr>
          </a:lstStyle>
          <a:p>
            <a:endParaRPr lang="el-GR"/>
          </a:p>
        </p:txBody>
      </p:sp>
      <p:sp>
        <p:nvSpPr>
          <p:cNvPr id="5" name="Slide Number Placeholder 4"/>
          <p:cNvSpPr>
            <a:spLocks noGrp="1"/>
          </p:cNvSpPr>
          <p:nvPr>
            <p:ph type="sldNum" sz="quarter" idx="3"/>
          </p:nvPr>
        </p:nvSpPr>
        <p:spPr>
          <a:xfrm>
            <a:off x="4023203" y="9720755"/>
            <a:ext cx="3079202" cy="513858"/>
          </a:xfrm>
          <a:prstGeom prst="rect">
            <a:avLst/>
          </a:prstGeom>
        </p:spPr>
        <p:txBody>
          <a:bodyPr vert="horz" lIns="94787" tIns="47393" rIns="94787" bIns="47393" rtlCol="0" anchor="b"/>
          <a:lstStyle>
            <a:lvl1pPr algn="r">
              <a:defRPr sz="1200"/>
            </a:lvl1pPr>
          </a:lstStyle>
          <a:p>
            <a:fld id="{0A7E40D2-C900-454E-993B-7ECEDED00A35}" type="slidenum">
              <a:rPr lang="el-GR" smtClean="0"/>
              <a:t>‹#›</a:t>
            </a:fld>
            <a:endParaRPr lang="el-GR"/>
          </a:p>
        </p:txBody>
      </p:sp>
    </p:spTree>
    <p:extLst>
      <p:ext uri="{BB962C8B-B14F-4D97-AF65-F5344CB8AC3E}">
        <p14:creationId xmlns:p14="http://schemas.microsoft.com/office/powerpoint/2010/main" val="31820094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4787" tIns="47393" rIns="94787" bIns="47393" rtlCol="0"/>
          <a:lstStyle>
            <a:lvl1pPr algn="l">
              <a:defRPr sz="1200"/>
            </a:lvl1pPr>
          </a:lstStyle>
          <a:p>
            <a:endParaRPr lang="el-GR"/>
          </a:p>
        </p:txBody>
      </p:sp>
      <p:sp>
        <p:nvSpPr>
          <p:cNvPr id="3" name="Date Placeholder 2"/>
          <p:cNvSpPr>
            <a:spLocks noGrp="1"/>
          </p:cNvSpPr>
          <p:nvPr>
            <p:ph type="dt" idx="1"/>
          </p:nvPr>
        </p:nvSpPr>
        <p:spPr>
          <a:xfrm>
            <a:off x="4023993" y="0"/>
            <a:ext cx="3078427" cy="513508"/>
          </a:xfrm>
          <a:prstGeom prst="rect">
            <a:avLst/>
          </a:prstGeom>
        </p:spPr>
        <p:txBody>
          <a:bodyPr vert="horz" lIns="94787" tIns="47393" rIns="94787" bIns="47393" rtlCol="0"/>
          <a:lstStyle>
            <a:lvl1pPr algn="r">
              <a:defRPr sz="1200"/>
            </a:lvl1pPr>
          </a:lstStyle>
          <a:p>
            <a:fld id="{6374110B-657C-49C5-A4FC-1186066D1B59}" type="datetimeFigureOut">
              <a:rPr lang="el-GR" smtClean="0"/>
              <a:t>9/9/2021</a:t>
            </a:fld>
            <a:endParaRPr lang="el-GR"/>
          </a:p>
        </p:txBody>
      </p:sp>
      <p:sp>
        <p:nvSpPr>
          <p:cNvPr id="4" name="Slide Image Placeholder 3"/>
          <p:cNvSpPr>
            <a:spLocks noGrp="1" noRot="1" noChangeAspect="1"/>
          </p:cNvSpPr>
          <p:nvPr>
            <p:ph type="sldImg" idx="2"/>
          </p:nvPr>
        </p:nvSpPr>
        <p:spPr>
          <a:xfrm>
            <a:off x="482600" y="1279525"/>
            <a:ext cx="6138863" cy="3452813"/>
          </a:xfrm>
          <a:prstGeom prst="rect">
            <a:avLst/>
          </a:prstGeom>
          <a:noFill/>
          <a:ln w="12700">
            <a:solidFill>
              <a:prstClr val="black"/>
            </a:solidFill>
          </a:ln>
        </p:spPr>
        <p:txBody>
          <a:bodyPr vert="horz" lIns="94787" tIns="47393" rIns="94787" bIns="47393" rtlCol="0" anchor="ctr"/>
          <a:lstStyle/>
          <a:p>
            <a:endParaRPr lang="el-GR"/>
          </a:p>
        </p:txBody>
      </p:sp>
      <p:sp>
        <p:nvSpPr>
          <p:cNvPr id="5" name="Notes Placeholder 4"/>
          <p:cNvSpPr>
            <a:spLocks noGrp="1"/>
          </p:cNvSpPr>
          <p:nvPr>
            <p:ph type="body" sz="quarter" idx="3"/>
          </p:nvPr>
        </p:nvSpPr>
        <p:spPr>
          <a:xfrm>
            <a:off x="710407" y="4925408"/>
            <a:ext cx="5683250" cy="4029879"/>
          </a:xfrm>
          <a:prstGeom prst="rect">
            <a:avLst/>
          </a:prstGeom>
        </p:spPr>
        <p:txBody>
          <a:bodyPr vert="horz" lIns="94787" tIns="47393" rIns="94787" bIns="4739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1" y="9721106"/>
            <a:ext cx="3078427" cy="513507"/>
          </a:xfrm>
          <a:prstGeom prst="rect">
            <a:avLst/>
          </a:prstGeom>
        </p:spPr>
        <p:txBody>
          <a:bodyPr vert="horz" lIns="94787" tIns="47393" rIns="94787" bIns="47393" rtlCol="0" anchor="b"/>
          <a:lstStyle>
            <a:lvl1pPr algn="l">
              <a:defRPr sz="1200"/>
            </a:lvl1pPr>
          </a:lstStyle>
          <a:p>
            <a:endParaRPr lang="el-GR"/>
          </a:p>
        </p:txBody>
      </p:sp>
      <p:sp>
        <p:nvSpPr>
          <p:cNvPr id="7" name="Slide Number Placeholder 6"/>
          <p:cNvSpPr>
            <a:spLocks noGrp="1"/>
          </p:cNvSpPr>
          <p:nvPr>
            <p:ph type="sldNum" sz="quarter" idx="5"/>
          </p:nvPr>
        </p:nvSpPr>
        <p:spPr>
          <a:xfrm>
            <a:off x="4023993" y="9721106"/>
            <a:ext cx="3078427" cy="513507"/>
          </a:xfrm>
          <a:prstGeom prst="rect">
            <a:avLst/>
          </a:prstGeom>
        </p:spPr>
        <p:txBody>
          <a:bodyPr vert="horz" lIns="94787" tIns="47393" rIns="94787" bIns="47393" rtlCol="0" anchor="b"/>
          <a:lstStyle>
            <a:lvl1pPr algn="r">
              <a:defRPr sz="1200"/>
            </a:lvl1pPr>
          </a:lstStyle>
          <a:p>
            <a:fld id="{5FF0F94A-1EB6-4EC6-9CE3-8BB35CF546F1}" type="slidenum">
              <a:rPr lang="el-GR" smtClean="0"/>
              <a:t>‹#›</a:t>
            </a:fld>
            <a:endParaRPr lang="el-GR"/>
          </a:p>
        </p:txBody>
      </p:sp>
    </p:spTree>
    <p:extLst>
      <p:ext uri="{BB962C8B-B14F-4D97-AF65-F5344CB8AC3E}">
        <p14:creationId xmlns:p14="http://schemas.microsoft.com/office/powerpoint/2010/main" val="852285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pic>
        <p:nvPicPr>
          <p:cNvPr id="7" name="Picture 6"/>
          <p:cNvPicPr>
            <a:picLocks noChangeAspect="1"/>
          </p:cNvPicPr>
          <p:nvPr userDrawn="1"/>
        </p:nvPicPr>
        <p:blipFill>
          <a:blip r:embed="rId2"/>
          <a:stretch>
            <a:fillRect/>
          </a:stretch>
        </p:blipFill>
        <p:spPr>
          <a:xfrm>
            <a:off x="71440" y="5614989"/>
            <a:ext cx="1185860" cy="1185860"/>
          </a:xfrm>
          <a:prstGeom prst="rect">
            <a:avLst/>
          </a:prstGeom>
          <a:noFill/>
          <a:effectLst>
            <a:outerShdw blurRad="50800" dist="38100" dir="2700000" algn="tl" rotWithShape="0">
              <a:prstClr val="black">
                <a:alpha val="40000"/>
              </a:prstClr>
            </a:outerShdw>
          </a:effectLst>
        </p:spPr>
      </p:pic>
      <p:pic>
        <p:nvPicPr>
          <p:cNvPr id="8" name="Picture 7"/>
          <p:cNvPicPr>
            <a:picLocks noChangeAspect="1"/>
          </p:cNvPicPr>
          <p:nvPr userDrawn="1"/>
        </p:nvPicPr>
        <p:blipFill>
          <a:blip r:embed="rId3"/>
          <a:stretch>
            <a:fillRect/>
          </a:stretch>
        </p:blipFill>
        <p:spPr>
          <a:xfrm>
            <a:off x="10668000" y="6088449"/>
            <a:ext cx="1417255" cy="647699"/>
          </a:xfrm>
          <a:prstGeom prst="rect">
            <a:avLst/>
          </a:prstGeom>
        </p:spPr>
      </p:pic>
    </p:spTree>
    <p:extLst>
      <p:ext uri="{BB962C8B-B14F-4D97-AF65-F5344CB8AC3E}">
        <p14:creationId xmlns:p14="http://schemas.microsoft.com/office/powerpoint/2010/main" val="880247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31ED44A-49EC-4AF7-AD0E-80BAA9309327}"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2336477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31ED44A-49EC-4AF7-AD0E-80BAA9309327}"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57116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1249545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3122327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8CE2BA-27BD-4310-9487-3E2B9B735D43}"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57883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918CE2BA-27BD-4310-9487-3E2B9B735D43}" type="datetimeFigureOut">
              <a:rPr lang="el-GR" smtClean="0"/>
              <a:t>9/9/2021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104568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918CE2BA-27BD-4310-9487-3E2B9B735D43}" type="datetimeFigureOut">
              <a:rPr lang="el-GR" smtClean="0"/>
              <a:t>9/9/2021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038399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918CE2BA-27BD-4310-9487-3E2B9B735D43}" type="datetimeFigureOut">
              <a:rPr lang="el-GR" smtClean="0"/>
              <a:t>9/9/2021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1664919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8CE2BA-27BD-4310-9487-3E2B9B735D43}" type="datetimeFigureOut">
              <a:rPr lang="el-GR" smtClean="0"/>
              <a:t>9/9/2021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3130324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8CE2BA-27BD-4310-9487-3E2B9B735D43}" type="datetimeFigureOut">
              <a:rPr lang="el-GR" smtClean="0"/>
              <a:t>9/9/2021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653183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231ED44A-49EC-4AF7-AD0E-80BAA9309327}"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4116914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8CE2BA-27BD-4310-9487-3E2B9B735D43}" type="datetimeFigureOut">
              <a:rPr lang="el-GR" smtClean="0"/>
              <a:t>9/9/2021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633195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170793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18CE2BA-27BD-4310-9487-3E2B9B735D43}" type="datetimeFigureOut">
              <a:rPr lang="el-GR" smtClean="0"/>
              <a:t>9/9/2021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E943CF8-8FE6-4126-ADF3-A4FE5AEE8AE7}" type="slidenum">
              <a:rPr lang="el-GR" smtClean="0"/>
              <a:t>‹#›</a:t>
            </a:fld>
            <a:endParaRPr lang="el-GR"/>
          </a:p>
        </p:txBody>
      </p:sp>
    </p:spTree>
    <p:extLst>
      <p:ext uri="{BB962C8B-B14F-4D97-AF65-F5344CB8AC3E}">
        <p14:creationId xmlns:p14="http://schemas.microsoft.com/office/powerpoint/2010/main" val="250075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cxnSp>
        <p:nvCxnSpPr>
          <p:cNvPr id="7" name="Straight Connector 6"/>
          <p:cNvCxnSpPr/>
          <p:nvPr userDrawn="1"/>
        </p:nvCxnSpPr>
        <p:spPr>
          <a:xfrm flipV="1">
            <a:off x="1314452" y="6200775"/>
            <a:ext cx="10601325" cy="7144"/>
          </a:xfrm>
          <a:prstGeom prst="line">
            <a:avLst/>
          </a:prstGeom>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1314453" y="6273800"/>
            <a:ext cx="6335484" cy="276999"/>
          </a:xfrm>
          <a:prstGeom prst="rect">
            <a:avLst/>
          </a:prstGeom>
          <a:noFill/>
        </p:spPr>
        <p:txBody>
          <a:bodyPr wrap="square" rtlCol="0">
            <a:spAutoFit/>
          </a:bodyPr>
          <a:lstStyle/>
          <a:p>
            <a:r>
              <a:rPr lang="el-GR" sz="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Αρχαία Καλυδώνα </a:t>
            </a:r>
            <a:r>
              <a:rPr lang="el-GR" sz="1200" baseline="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11</a:t>
            </a:r>
            <a:r>
              <a:rPr lang="el-GR" sz="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/09/2021</a:t>
            </a:r>
            <a:endParaRPr lang="el-GR" sz="1200" dirty="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pic>
        <p:nvPicPr>
          <p:cNvPr id="9" name="Picture 8"/>
          <p:cNvPicPr>
            <a:picLocks noChangeAspect="1"/>
          </p:cNvPicPr>
          <p:nvPr userDrawn="1"/>
        </p:nvPicPr>
        <p:blipFill>
          <a:blip r:embed="rId2"/>
          <a:stretch>
            <a:fillRect/>
          </a:stretch>
        </p:blipFill>
        <p:spPr>
          <a:xfrm>
            <a:off x="71440" y="5614989"/>
            <a:ext cx="1185860" cy="1185860"/>
          </a:xfrm>
          <a:prstGeom prst="rect">
            <a:avLst/>
          </a:prstGeom>
          <a:noFill/>
          <a:effectLst>
            <a:outerShdw blurRad="50800" dist="38100" dir="2700000" algn="tl" rotWithShape="0">
              <a:prstClr val="black">
                <a:alpha val="40000"/>
              </a:prstClr>
            </a:outerShdw>
          </a:effectLst>
        </p:spPr>
      </p:pic>
      <p:pic>
        <p:nvPicPr>
          <p:cNvPr id="10" name="Picture 9"/>
          <p:cNvPicPr>
            <a:picLocks noChangeAspect="1"/>
          </p:cNvPicPr>
          <p:nvPr userDrawn="1"/>
        </p:nvPicPr>
        <p:blipFill>
          <a:blip r:embed="rId3"/>
          <a:stretch>
            <a:fillRect/>
          </a:stretch>
        </p:blipFill>
        <p:spPr>
          <a:xfrm>
            <a:off x="10668000" y="6088449"/>
            <a:ext cx="1417255" cy="647699"/>
          </a:xfrm>
          <a:prstGeom prst="rect">
            <a:avLst/>
          </a:prstGeom>
        </p:spPr>
      </p:pic>
    </p:spTree>
    <p:extLst>
      <p:ext uri="{BB962C8B-B14F-4D97-AF65-F5344CB8AC3E}">
        <p14:creationId xmlns:p14="http://schemas.microsoft.com/office/powerpoint/2010/main" val="2014611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231ED44A-49EC-4AF7-AD0E-80BAA9309327}" type="datetimeFigureOut">
              <a:rPr lang="el-GR" smtClean="0"/>
              <a:t>9/9/2021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346848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231ED44A-49EC-4AF7-AD0E-80BAA9309327}" type="datetimeFigureOut">
              <a:rPr lang="el-GR" smtClean="0"/>
              <a:t>9/9/2021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1325085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231ED44A-49EC-4AF7-AD0E-80BAA9309327}" type="datetimeFigureOut">
              <a:rPr lang="el-GR" smtClean="0"/>
              <a:t>9/9/2021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536478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1ED44A-49EC-4AF7-AD0E-80BAA9309327}" type="datetimeFigureOut">
              <a:rPr lang="el-GR" smtClean="0"/>
              <a:t>9/9/2021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3030281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1ED44A-49EC-4AF7-AD0E-80BAA9309327}" type="datetimeFigureOut">
              <a:rPr lang="el-GR" smtClean="0"/>
              <a:t>9/9/2021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3929486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1ED44A-49EC-4AF7-AD0E-80BAA9309327}" type="datetimeFigureOut">
              <a:rPr lang="el-GR" smtClean="0"/>
              <a:t>9/9/2021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DFD4386-C069-4986-A284-85F294AFBC09}" type="slidenum">
              <a:rPr lang="el-GR" smtClean="0"/>
              <a:t>‹#›</a:t>
            </a:fld>
            <a:endParaRPr lang="el-GR"/>
          </a:p>
        </p:txBody>
      </p:sp>
    </p:spTree>
    <p:extLst>
      <p:ext uri="{BB962C8B-B14F-4D97-AF65-F5344CB8AC3E}">
        <p14:creationId xmlns:p14="http://schemas.microsoft.com/office/powerpoint/2010/main" val="2670251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1000"/>
            <a:lum/>
          </a:blip>
          <a:srcRect/>
          <a:stretch>
            <a:fillRect r="6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1ED44A-49EC-4AF7-AD0E-80BAA9309327}" type="datetimeFigureOut">
              <a:rPr lang="el-GR" smtClean="0"/>
              <a:t>9/9/2021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D4386-C069-4986-A284-85F294AFBC09}" type="slidenum">
              <a:rPr lang="el-GR" smtClean="0"/>
              <a:t>‹#›</a:t>
            </a:fld>
            <a:endParaRPr lang="el-GR"/>
          </a:p>
        </p:txBody>
      </p:sp>
    </p:spTree>
    <p:extLst>
      <p:ext uri="{BB962C8B-B14F-4D97-AF65-F5344CB8AC3E}">
        <p14:creationId xmlns:p14="http://schemas.microsoft.com/office/powerpoint/2010/main" val="1569854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1000"/>
            <a:lum/>
          </a:blip>
          <a:srcRect/>
          <a:stretch>
            <a:fillRect r="6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8CE2BA-27BD-4310-9487-3E2B9B735D43}" type="datetimeFigureOut">
              <a:rPr lang="el-GR" smtClean="0"/>
              <a:t>9/9/2021</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943CF8-8FE6-4126-ADF3-A4FE5AEE8AE7}" type="slidenum">
              <a:rPr lang="el-GR" smtClean="0"/>
              <a:t>‹#›</a:t>
            </a:fld>
            <a:endParaRPr lang="el-GR"/>
          </a:p>
        </p:txBody>
      </p:sp>
    </p:spTree>
    <p:extLst>
      <p:ext uri="{BB962C8B-B14F-4D97-AF65-F5344CB8AC3E}">
        <p14:creationId xmlns:p14="http://schemas.microsoft.com/office/powerpoint/2010/main" val="3380206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kalog59kon@gmail.com"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offshore.org.gr/eg_2105/%CE%9A%CE%B1%CF%84%CE%AC%CE%BB%CE%BF%CE%B3%CE%BF%CF%82_%CE%95%CE%B9%CF%83%CE%B5%CF%81%CF%87-%CE%95%CE%BE%CE%B5%CF%81%CF%87_%CF%83%CF%84%CE%B7%CE%BD_%CE%B1%CE%B8%CE%BB%CE%B7%CF%84%CE%B9%CE%BA%CE%AE_%CE%B5%CE%B3%CE%BA%CE%B1%CF%84%CE%AC%CF%83%CF%84%CE%B1%CF%83%CE%B7_v9.pdf" TargetMode="External"/><Relationship Id="rId2" Type="http://schemas.openxmlformats.org/officeDocument/2006/relationships/hyperlink" Target="https://www.offshore.org.gr/eg_2105/&#917;&#928;&#921;&#922;&#913;&#921;&#929;&#927;&#928;&#927;&#921;&#919;&#924;&#917;&#925;&#927;_&#913;&#915;&#937;&#925;&#921;&#931;&#932;&#921;&#922;&#927;_&#928;&#929;&#937;&#932;&#927;&#922;&#927;&#923;&#923;&#927;_EIO_29_04_2021.pdf"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solidFill>
                  <a:srgbClr val="002060"/>
                </a:solidFill>
              </a:rPr>
              <a:t>Αρχαία Καλυδώνα</a:t>
            </a:r>
            <a:endParaRPr lang="el-GR" dirty="0">
              <a:solidFill>
                <a:srgbClr val="002060"/>
              </a:solidFill>
            </a:endParaRPr>
          </a:p>
        </p:txBody>
      </p:sp>
      <p:sp>
        <p:nvSpPr>
          <p:cNvPr id="3" name="Subtitle 2"/>
          <p:cNvSpPr>
            <a:spLocks noGrp="1"/>
          </p:cNvSpPr>
          <p:nvPr>
            <p:ph type="subTitle" idx="1"/>
          </p:nvPr>
        </p:nvSpPr>
        <p:spPr/>
        <p:txBody>
          <a:bodyPr>
            <a:normAutofit/>
          </a:bodyPr>
          <a:lstStyle/>
          <a:p>
            <a:r>
              <a:rPr lang="el-GR" sz="3600" dirty="0" smtClean="0">
                <a:solidFill>
                  <a:srgbClr val="002060"/>
                </a:solidFill>
              </a:rPr>
              <a:t>11/09/2021 – 27 ΝΜ</a:t>
            </a:r>
            <a:endParaRPr lang="el-GR" sz="3600" dirty="0">
              <a:solidFill>
                <a:srgbClr val="002060"/>
              </a:solidFill>
            </a:endParaRPr>
          </a:p>
        </p:txBody>
      </p:sp>
    </p:spTree>
    <p:extLst>
      <p:ext uri="{BB962C8B-B14F-4D97-AF65-F5344CB8AC3E}">
        <p14:creationId xmlns:p14="http://schemas.microsoft.com/office/powerpoint/2010/main" val="356458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Υγειονομικό Πρωτόκολλο (1)</a:t>
            </a:r>
            <a:endParaRPr lang="el-GR" sz="3200" dirty="0">
              <a:solidFill>
                <a:srgbClr val="002060"/>
              </a:solidFill>
            </a:endParaRPr>
          </a:p>
        </p:txBody>
      </p:sp>
      <p:sp>
        <p:nvSpPr>
          <p:cNvPr id="4" name="Rectangle 3"/>
          <p:cNvSpPr/>
          <p:nvPr/>
        </p:nvSpPr>
        <p:spPr>
          <a:xfrm>
            <a:off x="2401329" y="1332396"/>
            <a:ext cx="7537623" cy="2308324"/>
          </a:xfrm>
          <a:prstGeom prst="rect">
            <a:avLst/>
          </a:prstGeom>
        </p:spPr>
        <p:txBody>
          <a:bodyPr wrap="square">
            <a:spAutoFit/>
          </a:bodyPr>
          <a:lstStyle/>
          <a:p>
            <a:pPr algn="just"/>
            <a:r>
              <a:rPr lang="el-GR" b="1" dirty="0" smtClean="0"/>
              <a:t>Υγειονομικός Υπεύθυνος αγώνα</a:t>
            </a:r>
          </a:p>
          <a:p>
            <a:pPr algn="just"/>
            <a:endParaRPr lang="el-GR" b="1" dirty="0">
              <a:solidFill>
                <a:srgbClr val="002060"/>
              </a:solidFill>
            </a:endParaRPr>
          </a:p>
          <a:p>
            <a:pPr algn="just"/>
            <a:r>
              <a:rPr lang="el-GR" dirty="0" smtClean="0">
                <a:solidFill>
                  <a:srgbClr val="002060"/>
                </a:solidFill>
              </a:rPr>
              <a:t>Καλογερόπουλος Κωνσταντίνος </a:t>
            </a:r>
            <a:endParaRPr lang="en-US" dirty="0" smtClean="0">
              <a:solidFill>
                <a:srgbClr val="002060"/>
              </a:solidFill>
            </a:endParaRPr>
          </a:p>
          <a:p>
            <a:pPr algn="just"/>
            <a:endParaRPr lang="el-GR" dirty="0" smtClean="0">
              <a:solidFill>
                <a:srgbClr val="002060"/>
              </a:solidFill>
            </a:endParaRPr>
          </a:p>
          <a:p>
            <a:pPr algn="just"/>
            <a:r>
              <a:rPr lang="el-GR" dirty="0" smtClean="0">
                <a:solidFill>
                  <a:srgbClr val="002060"/>
                </a:solidFill>
              </a:rPr>
              <a:t>Τηλέφωνο επικοινωνίας: 	+30 693 231 237 1</a:t>
            </a:r>
          </a:p>
          <a:p>
            <a:pPr algn="just"/>
            <a:r>
              <a:rPr lang="en-US" dirty="0" smtClean="0">
                <a:solidFill>
                  <a:srgbClr val="002060"/>
                </a:solidFill>
              </a:rPr>
              <a:t>Email:			</a:t>
            </a:r>
            <a:r>
              <a:rPr lang="en-US" dirty="0" smtClean="0">
                <a:solidFill>
                  <a:srgbClr val="002060"/>
                </a:solidFill>
                <a:hlinkClick r:id="rId2"/>
              </a:rPr>
              <a:t>kalog59kon@gmail.com</a:t>
            </a:r>
            <a:endParaRPr lang="en-US" dirty="0" smtClean="0">
              <a:solidFill>
                <a:srgbClr val="002060"/>
              </a:solidFill>
            </a:endParaRPr>
          </a:p>
          <a:p>
            <a:pPr algn="just"/>
            <a:endParaRPr lang="el-GR" b="1" dirty="0" smtClean="0">
              <a:solidFill>
                <a:srgbClr val="002060"/>
              </a:solidFill>
            </a:endParaRPr>
          </a:p>
          <a:p>
            <a:pPr algn="just"/>
            <a:endParaRPr lang="en-US" b="1" dirty="0" smtClean="0">
              <a:solidFill>
                <a:srgbClr val="002060"/>
              </a:solidFill>
            </a:endParaRPr>
          </a:p>
        </p:txBody>
      </p:sp>
    </p:spTree>
    <p:extLst>
      <p:ext uri="{BB962C8B-B14F-4D97-AF65-F5344CB8AC3E}">
        <p14:creationId xmlns:p14="http://schemas.microsoft.com/office/powerpoint/2010/main" val="1710659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Υγειονομικό Πρωτόκολλο (</a:t>
            </a:r>
            <a:r>
              <a:rPr lang="en-US" sz="3200" dirty="0" smtClean="0">
                <a:solidFill>
                  <a:srgbClr val="002060"/>
                </a:solidFill>
              </a:rPr>
              <a:t>2</a:t>
            </a:r>
            <a:r>
              <a:rPr lang="el-GR" sz="3200" dirty="0" smtClean="0">
                <a:solidFill>
                  <a:srgbClr val="002060"/>
                </a:solidFill>
              </a:rPr>
              <a:t>)</a:t>
            </a:r>
            <a:endParaRPr lang="el-GR" sz="3200" dirty="0">
              <a:solidFill>
                <a:srgbClr val="002060"/>
              </a:solidFill>
            </a:endParaRPr>
          </a:p>
        </p:txBody>
      </p:sp>
      <p:sp>
        <p:nvSpPr>
          <p:cNvPr id="4" name="Rectangle 3"/>
          <p:cNvSpPr/>
          <p:nvPr/>
        </p:nvSpPr>
        <p:spPr>
          <a:xfrm>
            <a:off x="2327188" y="1258255"/>
            <a:ext cx="7537623" cy="3693319"/>
          </a:xfrm>
          <a:prstGeom prst="rect">
            <a:avLst/>
          </a:prstGeom>
        </p:spPr>
        <p:txBody>
          <a:bodyPr wrap="square">
            <a:spAutoFit/>
          </a:bodyPr>
          <a:lstStyle/>
          <a:p>
            <a:pPr marL="285750" indent="-285750" algn="just">
              <a:buFont typeface="Arial" panose="020B0604020202020204" pitchFamily="34" charset="0"/>
              <a:buChar char="•"/>
            </a:pPr>
            <a:r>
              <a:rPr lang="el-GR" dirty="0" smtClean="0">
                <a:solidFill>
                  <a:srgbClr val="002060"/>
                </a:solidFill>
              </a:rPr>
              <a:t>Όλα τα μέλη πληρώματος πρέπει να έχουν δελτίο αθλητή.</a:t>
            </a:r>
          </a:p>
          <a:p>
            <a:pPr marL="285750" indent="-285750" algn="just">
              <a:buFont typeface="Arial" panose="020B0604020202020204" pitchFamily="34" charset="0"/>
              <a:buChar char="•"/>
            </a:pPr>
            <a:r>
              <a:rPr lang="el-GR" dirty="0" smtClean="0">
                <a:solidFill>
                  <a:srgbClr val="002060"/>
                </a:solidFill>
              </a:rPr>
              <a:t>Όλα τα μέλη πληρώματος πρέπει να προσκομίσουν είτε </a:t>
            </a:r>
            <a:r>
              <a:rPr lang="en-US" dirty="0" smtClean="0">
                <a:solidFill>
                  <a:srgbClr val="002060"/>
                </a:solidFill>
              </a:rPr>
              <a:t>rapid-test </a:t>
            </a:r>
            <a:r>
              <a:rPr lang="el-GR" dirty="0" smtClean="0">
                <a:solidFill>
                  <a:srgbClr val="002060"/>
                </a:solidFill>
              </a:rPr>
              <a:t>48 ωρών </a:t>
            </a:r>
            <a:r>
              <a:rPr lang="el-GR" dirty="0" smtClean="0">
                <a:solidFill>
                  <a:srgbClr val="002060"/>
                </a:solidFill>
              </a:rPr>
              <a:t>είτε </a:t>
            </a:r>
            <a:r>
              <a:rPr lang="en-US" dirty="0" smtClean="0">
                <a:solidFill>
                  <a:srgbClr val="002060"/>
                </a:solidFill>
              </a:rPr>
              <a:t>PCR </a:t>
            </a:r>
            <a:r>
              <a:rPr lang="el-GR" dirty="0" smtClean="0">
                <a:solidFill>
                  <a:srgbClr val="002060"/>
                </a:solidFill>
              </a:rPr>
              <a:t>72</a:t>
            </a:r>
            <a:r>
              <a:rPr lang="en-US" dirty="0" smtClean="0">
                <a:solidFill>
                  <a:srgbClr val="002060"/>
                </a:solidFill>
              </a:rPr>
              <a:t> </a:t>
            </a:r>
            <a:r>
              <a:rPr lang="el-GR" dirty="0" smtClean="0">
                <a:solidFill>
                  <a:srgbClr val="002060"/>
                </a:solidFill>
              </a:rPr>
              <a:t>ωρών, εξαιρούνται: </a:t>
            </a:r>
          </a:p>
          <a:p>
            <a:pPr marL="742950" lvl="1" indent="-285750" algn="just">
              <a:buFont typeface="Arial" panose="020B0604020202020204" pitchFamily="34" charset="0"/>
              <a:buChar char="•"/>
            </a:pPr>
            <a:r>
              <a:rPr lang="el-GR" dirty="0" smtClean="0">
                <a:solidFill>
                  <a:srgbClr val="002060"/>
                </a:solidFill>
              </a:rPr>
              <a:t>Οι πλήρως εμβολιασμένοι οι οποίοι θα προσκομίσουν το πιστοποιητικό εμβολιασμού (για </a:t>
            </a:r>
            <a:r>
              <a:rPr lang="en-US" dirty="0" smtClean="0">
                <a:solidFill>
                  <a:srgbClr val="002060"/>
                </a:solidFill>
              </a:rPr>
              <a:t>COVID-19)</a:t>
            </a:r>
          </a:p>
          <a:p>
            <a:pPr marL="742950" lvl="1" indent="-285750" algn="just">
              <a:buFont typeface="Arial" panose="020B0604020202020204" pitchFamily="34" charset="0"/>
              <a:buChar char="•"/>
            </a:pPr>
            <a:r>
              <a:rPr lang="el-GR" dirty="0" smtClean="0">
                <a:solidFill>
                  <a:srgbClr val="002060"/>
                </a:solidFill>
              </a:rPr>
              <a:t>Όσοι έχουν νοσήσει οι οποίοι θα προσκομίσουν πιστοποιητικό </a:t>
            </a:r>
            <a:r>
              <a:rPr lang="el-GR" dirty="0" err="1" smtClean="0">
                <a:solidFill>
                  <a:srgbClr val="002060"/>
                </a:solidFill>
              </a:rPr>
              <a:t>νόσησης</a:t>
            </a:r>
            <a:r>
              <a:rPr lang="el-GR" dirty="0" smtClean="0">
                <a:solidFill>
                  <a:srgbClr val="002060"/>
                </a:solidFill>
              </a:rPr>
              <a:t> με ισχύ 2 έως 9 μήνες μετά την </a:t>
            </a:r>
            <a:r>
              <a:rPr lang="el-GR" dirty="0" err="1" smtClean="0">
                <a:solidFill>
                  <a:srgbClr val="002060"/>
                </a:solidFill>
              </a:rPr>
              <a:t>νόσηση</a:t>
            </a:r>
            <a:r>
              <a:rPr lang="el-GR" dirty="0" smtClean="0">
                <a:solidFill>
                  <a:srgbClr val="002060"/>
                </a:solidFill>
              </a:rPr>
              <a:t> </a:t>
            </a:r>
            <a:r>
              <a:rPr lang="el-GR" dirty="0">
                <a:solidFill>
                  <a:srgbClr val="002060"/>
                </a:solidFill>
              </a:rPr>
              <a:t>(για </a:t>
            </a:r>
            <a:r>
              <a:rPr lang="en-US" dirty="0">
                <a:solidFill>
                  <a:srgbClr val="002060"/>
                </a:solidFill>
              </a:rPr>
              <a:t>COVID-19)</a:t>
            </a:r>
            <a:endParaRPr lang="el-GR" dirty="0" smtClean="0">
              <a:solidFill>
                <a:srgbClr val="002060"/>
              </a:solidFill>
            </a:endParaRPr>
          </a:p>
          <a:p>
            <a:pPr marL="285750" indent="-285750" algn="just">
              <a:buFont typeface="Arial" panose="020B0604020202020204" pitchFamily="34" charset="0"/>
              <a:buChar char="•"/>
            </a:pPr>
            <a:r>
              <a:rPr lang="el-GR" dirty="0" smtClean="0">
                <a:solidFill>
                  <a:srgbClr val="002060"/>
                </a:solidFill>
              </a:rPr>
              <a:t>Κάθε μέλος πληρώματος εγγράφεται στον κατάλογο καταγραφής αθλητών.</a:t>
            </a:r>
            <a:endParaRPr lang="en-US" dirty="0" smtClean="0">
              <a:solidFill>
                <a:srgbClr val="002060"/>
              </a:solidFill>
            </a:endParaRPr>
          </a:p>
          <a:p>
            <a:pPr algn="just"/>
            <a:endParaRPr lang="el-GR" dirty="0" smtClean="0">
              <a:solidFill>
                <a:srgbClr val="002060"/>
              </a:solidFill>
            </a:endParaRPr>
          </a:p>
          <a:p>
            <a:pPr algn="just"/>
            <a:endParaRPr lang="el-GR" dirty="0" smtClean="0">
              <a:solidFill>
                <a:srgbClr val="002060"/>
              </a:solidFill>
            </a:endParaRPr>
          </a:p>
          <a:p>
            <a:pPr algn="just"/>
            <a:r>
              <a:rPr lang="el-GR" dirty="0" smtClean="0">
                <a:solidFill>
                  <a:srgbClr val="002060"/>
                </a:solidFill>
                <a:hlinkClick r:id="rId2"/>
              </a:rPr>
              <a:t>Υγειονομικό Πρωτόκολλο ΕΙΟ</a:t>
            </a:r>
            <a:endParaRPr lang="el-GR" dirty="0" smtClean="0">
              <a:solidFill>
                <a:srgbClr val="002060"/>
              </a:solidFill>
            </a:endParaRPr>
          </a:p>
          <a:p>
            <a:pPr algn="just"/>
            <a:endParaRPr lang="el-GR" dirty="0" smtClean="0">
              <a:solidFill>
                <a:srgbClr val="002060"/>
              </a:solidFill>
            </a:endParaRPr>
          </a:p>
          <a:p>
            <a:pPr algn="just"/>
            <a:r>
              <a:rPr lang="el-GR" dirty="0" smtClean="0">
                <a:solidFill>
                  <a:srgbClr val="002060"/>
                </a:solidFill>
                <a:hlinkClick r:id="rId3"/>
              </a:rPr>
              <a:t>Κατάλογος Καταγραφής Αθλητών</a:t>
            </a:r>
            <a:endParaRPr lang="el-GR" dirty="0" smtClean="0">
              <a:solidFill>
                <a:srgbClr val="002060"/>
              </a:solidFill>
            </a:endParaRPr>
          </a:p>
        </p:txBody>
      </p:sp>
    </p:spTree>
    <p:extLst>
      <p:ext uri="{BB962C8B-B14F-4D97-AF65-F5344CB8AC3E}">
        <p14:creationId xmlns:p14="http://schemas.microsoft.com/office/powerpoint/2010/main" val="2357590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Υγειονομικό Πρωτόκολλο (3)</a:t>
            </a:r>
            <a:endParaRPr lang="el-GR" sz="3200" dirty="0">
              <a:solidFill>
                <a:srgbClr val="002060"/>
              </a:solidFill>
            </a:endParaRPr>
          </a:p>
        </p:txBody>
      </p:sp>
      <p:sp>
        <p:nvSpPr>
          <p:cNvPr id="6" name="Rectangle 5"/>
          <p:cNvSpPr/>
          <p:nvPr/>
        </p:nvSpPr>
        <p:spPr>
          <a:xfrm>
            <a:off x="2327188" y="871077"/>
            <a:ext cx="7537623" cy="4801314"/>
          </a:xfrm>
          <a:prstGeom prst="rect">
            <a:avLst/>
          </a:prstGeom>
        </p:spPr>
        <p:txBody>
          <a:bodyPr wrap="square">
            <a:spAutoFit/>
          </a:bodyPr>
          <a:lstStyle/>
          <a:p>
            <a:pPr algn="just"/>
            <a:r>
              <a:rPr lang="el-GR" b="1" dirty="0" smtClean="0">
                <a:solidFill>
                  <a:srgbClr val="002060"/>
                </a:solidFill>
              </a:rPr>
              <a:t>Οδηγίες Αντιμετώπισης Ύποπτου Κρούσματος</a:t>
            </a:r>
          </a:p>
          <a:p>
            <a:pPr algn="just"/>
            <a:endParaRPr lang="el-GR" b="1" dirty="0" smtClean="0">
              <a:solidFill>
                <a:srgbClr val="002060"/>
              </a:solidFill>
            </a:endParaRPr>
          </a:p>
          <a:p>
            <a:pPr algn="just"/>
            <a:r>
              <a:rPr lang="el-GR" dirty="0" smtClean="0">
                <a:solidFill>
                  <a:srgbClr val="002060"/>
                </a:solidFill>
              </a:rPr>
              <a:t>Εφόσον ένα μέλος του πληρώματος παρουσιάσει συμπτώματ</a:t>
            </a:r>
            <a:r>
              <a:rPr lang="el-GR" dirty="0">
                <a:solidFill>
                  <a:srgbClr val="002060"/>
                </a:solidFill>
              </a:rPr>
              <a:t>α της </a:t>
            </a:r>
            <a:r>
              <a:rPr lang="en-US" dirty="0">
                <a:solidFill>
                  <a:srgbClr val="002060"/>
                </a:solidFill>
              </a:rPr>
              <a:t>COVID-19 </a:t>
            </a:r>
            <a:r>
              <a:rPr lang="el-GR" dirty="0" smtClean="0">
                <a:solidFill>
                  <a:srgbClr val="002060"/>
                </a:solidFill>
              </a:rPr>
              <a:t>λοίμωξης (</a:t>
            </a:r>
            <a:r>
              <a:rPr lang="el-GR" dirty="0">
                <a:solidFill>
                  <a:srgbClr val="002060"/>
                </a:solidFill>
              </a:rPr>
              <a:t>Πυρετός, ξηρός </a:t>
            </a:r>
            <a:r>
              <a:rPr lang="el-GR" dirty="0" smtClean="0">
                <a:solidFill>
                  <a:srgbClr val="002060"/>
                </a:solidFill>
              </a:rPr>
              <a:t>βήχας, καταβολή, πονόλαιμο</a:t>
            </a:r>
            <a:r>
              <a:rPr lang="el-GR" dirty="0">
                <a:solidFill>
                  <a:srgbClr val="002060"/>
                </a:solidFill>
              </a:rPr>
              <a:t>, </a:t>
            </a:r>
            <a:r>
              <a:rPr lang="el-GR" dirty="0" smtClean="0">
                <a:solidFill>
                  <a:srgbClr val="002060"/>
                </a:solidFill>
              </a:rPr>
              <a:t>αρθραλγίες/μυαλγίες </a:t>
            </a:r>
            <a:r>
              <a:rPr lang="el-GR" dirty="0">
                <a:solidFill>
                  <a:srgbClr val="002060"/>
                </a:solidFill>
              </a:rPr>
              <a:t>και ρινική συμφόρηση</a:t>
            </a:r>
            <a:r>
              <a:rPr lang="el-GR" dirty="0" smtClean="0">
                <a:solidFill>
                  <a:srgbClr val="002060"/>
                </a:solidFill>
              </a:rPr>
              <a:t>) ακολουθούμε τις παρακάτω οδηγίες:</a:t>
            </a:r>
            <a:endParaRPr lang="el-GR" dirty="0">
              <a:solidFill>
                <a:srgbClr val="002060"/>
              </a:solidFill>
            </a:endParaRPr>
          </a:p>
          <a:p>
            <a:pPr algn="just"/>
            <a:endParaRPr lang="el-GR" dirty="0" smtClean="0">
              <a:solidFill>
                <a:srgbClr val="002060"/>
              </a:solidFill>
            </a:endParaRPr>
          </a:p>
          <a:p>
            <a:pPr marL="285750" indent="-285750" algn="just">
              <a:buFont typeface="Arial" panose="020B0604020202020204" pitchFamily="34" charset="0"/>
              <a:buChar char="•"/>
            </a:pPr>
            <a:r>
              <a:rPr lang="el-GR" dirty="0" smtClean="0">
                <a:solidFill>
                  <a:srgbClr val="002060"/>
                </a:solidFill>
              </a:rPr>
              <a:t>Επικοινωνία και ενημέρωση του Υγειονομικού Υπεύθυνου</a:t>
            </a:r>
            <a:r>
              <a:rPr lang="en-US" dirty="0" smtClean="0">
                <a:solidFill>
                  <a:srgbClr val="002060"/>
                </a:solidFill>
              </a:rPr>
              <a:t>.</a:t>
            </a:r>
            <a:endParaRPr lang="el-GR" dirty="0" smtClean="0">
              <a:solidFill>
                <a:srgbClr val="002060"/>
              </a:solidFill>
            </a:endParaRPr>
          </a:p>
          <a:p>
            <a:pPr marL="285750" indent="-285750" algn="just">
              <a:buFont typeface="Arial" panose="020B0604020202020204" pitchFamily="34" charset="0"/>
              <a:buChar char="•"/>
            </a:pPr>
            <a:r>
              <a:rPr lang="el-GR" dirty="0" smtClean="0">
                <a:solidFill>
                  <a:srgbClr val="002060"/>
                </a:solidFill>
              </a:rPr>
              <a:t>Απομόνωση ατόμου που παρουσίασε τα συμπτώματα.</a:t>
            </a:r>
          </a:p>
          <a:p>
            <a:pPr marL="285750" indent="-285750" algn="just">
              <a:buFont typeface="Arial" panose="020B0604020202020204" pitchFamily="34" charset="0"/>
              <a:buChar char="•"/>
            </a:pPr>
            <a:r>
              <a:rPr lang="el-GR" dirty="0" smtClean="0">
                <a:solidFill>
                  <a:srgbClr val="002060"/>
                </a:solidFill>
              </a:rPr>
              <a:t>Όλα τα μέλη πληρώματος κάνουν χρήση των ατομικών μέτρων προστασίας</a:t>
            </a:r>
          </a:p>
          <a:p>
            <a:pPr marL="285750" indent="-285750" algn="just">
              <a:buFont typeface="Arial" panose="020B0604020202020204" pitchFamily="34" charset="0"/>
              <a:buChar char="•"/>
            </a:pPr>
            <a:r>
              <a:rPr lang="el-GR" dirty="0" smtClean="0">
                <a:solidFill>
                  <a:srgbClr val="002060"/>
                </a:solidFill>
              </a:rPr>
              <a:t>Άμεση επιστροφή στην μαρίνα/λιμάνι</a:t>
            </a:r>
          </a:p>
          <a:p>
            <a:pPr marL="285750" indent="-285750" algn="just">
              <a:buFont typeface="Arial" panose="020B0604020202020204" pitchFamily="34" charset="0"/>
              <a:buChar char="•"/>
            </a:pPr>
            <a:r>
              <a:rPr lang="el-GR" dirty="0" smtClean="0">
                <a:solidFill>
                  <a:srgbClr val="002060"/>
                </a:solidFill>
              </a:rPr>
              <a:t>Σκάφος και πλήρωμα παραμένουν απομονωμένα από τα υπόλοιπα σκάφη/πληρώματα</a:t>
            </a:r>
          </a:p>
          <a:p>
            <a:pPr marL="285750" indent="-285750" algn="just">
              <a:buFont typeface="Arial" panose="020B0604020202020204" pitchFamily="34" charset="0"/>
              <a:buChar char="•"/>
            </a:pPr>
            <a:r>
              <a:rPr lang="el-GR" dirty="0" smtClean="0">
                <a:solidFill>
                  <a:srgbClr val="002060"/>
                </a:solidFill>
              </a:rPr>
              <a:t>Διαχείριση του κρούσματος σύμφωνα με τις οδηγίες του ΕΟΔΥ</a:t>
            </a:r>
          </a:p>
          <a:p>
            <a:pPr marL="285750" indent="-285750" algn="just">
              <a:buFont typeface="Arial" panose="020B0604020202020204" pitchFamily="34" charset="0"/>
              <a:buChar char="•"/>
            </a:pPr>
            <a:r>
              <a:rPr lang="el-GR" dirty="0" smtClean="0">
                <a:solidFill>
                  <a:srgbClr val="002060"/>
                </a:solidFill>
              </a:rPr>
              <a:t>Δεν αποχωρεί κανένας χωρίς την άδεια του υγειονομικού υπεύθυνου</a:t>
            </a:r>
          </a:p>
          <a:p>
            <a:pPr marL="285750" indent="-285750" algn="just">
              <a:buFont typeface="Arial" panose="020B0604020202020204" pitchFamily="34" charset="0"/>
              <a:buChar char="•"/>
            </a:pPr>
            <a:endParaRPr lang="el-GR" dirty="0">
              <a:solidFill>
                <a:srgbClr val="002060"/>
              </a:solidFill>
            </a:endParaRPr>
          </a:p>
          <a:p>
            <a:pPr algn="just"/>
            <a:r>
              <a:rPr lang="el-GR" b="1" dirty="0" smtClean="0">
                <a:solidFill>
                  <a:srgbClr val="FF0000"/>
                </a:solidFill>
              </a:rPr>
              <a:t>Παραβίαση μέρος του σχεδίου αντιμετώπισης ύποπτου κρούσματος θεωρείται αντιαθλητική συμπεριφορά και ως τέτοια θα αντιμετωπιστεί.</a:t>
            </a:r>
            <a:endParaRPr lang="el-GR" dirty="0" smtClean="0">
              <a:solidFill>
                <a:srgbClr val="002060"/>
              </a:solidFill>
            </a:endParaRPr>
          </a:p>
        </p:txBody>
      </p:sp>
    </p:spTree>
    <p:extLst>
      <p:ext uri="{BB962C8B-B14F-4D97-AF65-F5344CB8AC3E}">
        <p14:creationId xmlns:p14="http://schemas.microsoft.com/office/powerpoint/2010/main" val="2382229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Πρόγραμμα Αγώνα - Διαδρομές</a:t>
            </a:r>
            <a:endParaRPr lang="el-GR" sz="3200" dirty="0">
              <a:solidFill>
                <a:srgbClr val="002060"/>
              </a:solidFill>
            </a:endParaRPr>
          </a:p>
        </p:txBody>
      </p:sp>
      <p:sp>
        <p:nvSpPr>
          <p:cNvPr id="6" name="Rectangle 5"/>
          <p:cNvSpPr/>
          <p:nvPr/>
        </p:nvSpPr>
        <p:spPr>
          <a:xfrm>
            <a:off x="1812322" y="1752524"/>
            <a:ext cx="8765062" cy="2677656"/>
          </a:xfrm>
          <a:prstGeom prst="rect">
            <a:avLst/>
          </a:prstGeom>
        </p:spPr>
        <p:txBody>
          <a:bodyPr wrap="square">
            <a:spAutoFit/>
          </a:bodyPr>
          <a:lstStyle/>
          <a:p>
            <a:r>
              <a:rPr lang="el-GR" sz="2400" dirty="0" smtClean="0">
                <a:solidFill>
                  <a:srgbClr val="002060"/>
                </a:solidFill>
              </a:rPr>
              <a:t>Ιστιοδρομίες: 	</a:t>
            </a:r>
            <a:r>
              <a:rPr lang="en-US" sz="2400" dirty="0" smtClean="0">
                <a:solidFill>
                  <a:srgbClr val="002060"/>
                </a:solidFill>
              </a:rPr>
              <a:t>	</a:t>
            </a:r>
            <a:r>
              <a:rPr lang="el-GR" sz="2400" dirty="0" smtClean="0">
                <a:solidFill>
                  <a:srgbClr val="002060"/>
                </a:solidFill>
              </a:rPr>
              <a:t>Σάββατο 11/09/2021</a:t>
            </a:r>
          </a:p>
          <a:p>
            <a:endParaRPr lang="el-GR" sz="2400" dirty="0" smtClean="0">
              <a:solidFill>
                <a:srgbClr val="002060"/>
              </a:solidFill>
            </a:endParaRPr>
          </a:p>
          <a:p>
            <a:r>
              <a:rPr lang="el-GR" sz="2400" dirty="0" smtClean="0">
                <a:solidFill>
                  <a:srgbClr val="002060"/>
                </a:solidFill>
              </a:rPr>
              <a:t>Ώρα Εκκίνησης:	12:00</a:t>
            </a:r>
          </a:p>
          <a:p>
            <a:endParaRPr lang="el-GR" sz="2400" dirty="0" smtClean="0">
              <a:solidFill>
                <a:srgbClr val="002060"/>
              </a:solidFill>
            </a:endParaRPr>
          </a:p>
          <a:p>
            <a:r>
              <a:rPr lang="el-GR" sz="2400" dirty="0" smtClean="0">
                <a:solidFill>
                  <a:srgbClr val="002060"/>
                </a:solidFill>
              </a:rPr>
              <a:t>Διαδρομή:	</a:t>
            </a:r>
            <a:r>
              <a:rPr lang="en-US" sz="2400" dirty="0" smtClean="0">
                <a:solidFill>
                  <a:srgbClr val="002060"/>
                </a:solidFill>
              </a:rPr>
              <a:t>	</a:t>
            </a:r>
            <a:r>
              <a:rPr lang="el-GR" sz="2400" dirty="0">
                <a:solidFill>
                  <a:srgbClr val="002060"/>
                </a:solidFill>
              </a:rPr>
              <a:t>ΙΟΠ – </a:t>
            </a:r>
            <a:r>
              <a:rPr lang="el-GR" sz="2400" dirty="0" err="1" smtClean="0">
                <a:solidFill>
                  <a:srgbClr val="002060"/>
                </a:solidFill>
              </a:rPr>
              <a:t>Φίδαρης</a:t>
            </a:r>
            <a:r>
              <a:rPr lang="el-GR" sz="2400" dirty="0" smtClean="0">
                <a:solidFill>
                  <a:srgbClr val="002060"/>
                </a:solidFill>
              </a:rPr>
              <a:t> </a:t>
            </a:r>
            <a:r>
              <a:rPr lang="el-GR" sz="2400" dirty="0">
                <a:solidFill>
                  <a:srgbClr val="002060"/>
                </a:solidFill>
              </a:rPr>
              <a:t>– </a:t>
            </a:r>
            <a:r>
              <a:rPr lang="el-GR" sz="2400" dirty="0" err="1" smtClean="0">
                <a:solidFill>
                  <a:srgbClr val="002060"/>
                </a:solidFill>
              </a:rPr>
              <a:t>Κρυονέρι</a:t>
            </a:r>
            <a:r>
              <a:rPr lang="el-GR" sz="2400" dirty="0" smtClean="0">
                <a:solidFill>
                  <a:srgbClr val="002060"/>
                </a:solidFill>
              </a:rPr>
              <a:t> </a:t>
            </a:r>
            <a:r>
              <a:rPr lang="el-GR" sz="2400" dirty="0">
                <a:solidFill>
                  <a:srgbClr val="002060"/>
                </a:solidFill>
              </a:rPr>
              <a:t>– ΙΟΠ</a:t>
            </a:r>
          </a:p>
          <a:p>
            <a:endParaRPr lang="el-GR" sz="2400" dirty="0" smtClean="0">
              <a:solidFill>
                <a:srgbClr val="002060"/>
              </a:solidFill>
            </a:endParaRPr>
          </a:p>
          <a:p>
            <a:r>
              <a:rPr lang="el-GR" sz="2400" dirty="0" smtClean="0">
                <a:solidFill>
                  <a:srgbClr val="002060"/>
                </a:solidFill>
              </a:rPr>
              <a:t>Απόσταση: 	</a:t>
            </a:r>
            <a:r>
              <a:rPr lang="en-US" sz="2400" dirty="0" smtClean="0">
                <a:solidFill>
                  <a:srgbClr val="002060"/>
                </a:solidFill>
              </a:rPr>
              <a:t>	</a:t>
            </a:r>
            <a:r>
              <a:rPr lang="el-GR" sz="2400" dirty="0" smtClean="0">
                <a:solidFill>
                  <a:srgbClr val="002060"/>
                </a:solidFill>
              </a:rPr>
              <a:t>27 ΝΜ</a:t>
            </a:r>
          </a:p>
        </p:txBody>
      </p:sp>
    </p:spTree>
    <p:extLst>
      <p:ext uri="{BB962C8B-B14F-4D97-AF65-F5344CB8AC3E}">
        <p14:creationId xmlns:p14="http://schemas.microsoft.com/office/powerpoint/2010/main" val="30848057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Εκκίνηση - Σημεία Στροφής - Τερματισμός</a:t>
            </a:r>
            <a:endParaRPr lang="el-GR" sz="3200" dirty="0">
              <a:solidFill>
                <a:srgbClr val="002060"/>
              </a:solidFill>
            </a:endParaRPr>
          </a:p>
        </p:txBody>
      </p:sp>
      <p:sp>
        <p:nvSpPr>
          <p:cNvPr id="6" name="Rectangle 5"/>
          <p:cNvSpPr/>
          <p:nvPr/>
        </p:nvSpPr>
        <p:spPr>
          <a:xfrm>
            <a:off x="2327188" y="763984"/>
            <a:ext cx="7537623" cy="4247317"/>
          </a:xfrm>
          <a:prstGeom prst="rect">
            <a:avLst/>
          </a:prstGeom>
        </p:spPr>
        <p:txBody>
          <a:bodyPr wrap="square">
            <a:spAutoFit/>
          </a:bodyPr>
          <a:lstStyle/>
          <a:p>
            <a:pPr algn="just"/>
            <a:r>
              <a:rPr lang="el-GR" b="1" dirty="0">
                <a:solidFill>
                  <a:srgbClr val="002060"/>
                </a:solidFill>
              </a:rPr>
              <a:t>Εκκίνηση</a:t>
            </a:r>
            <a:r>
              <a:rPr lang="el-GR" dirty="0">
                <a:solidFill>
                  <a:srgbClr val="002060"/>
                </a:solidFill>
              </a:rPr>
              <a:t>:</a:t>
            </a:r>
          </a:p>
          <a:p>
            <a:pPr algn="just"/>
            <a:r>
              <a:rPr lang="el-GR" dirty="0">
                <a:solidFill>
                  <a:srgbClr val="002060"/>
                </a:solidFill>
              </a:rPr>
              <a:t>Γραμμή εκκίνησης ορίζεται η νοητή γραμμή μεταξύ του Ιστού με πορτοκαλί σημαία στις εγκαταστάσεις του ομίλου και ποντισμένης σημαδούρας με πορτοκαλί σημαία. Τα σκάφη στην εκκίνηση θα αφήσουν την ποντισμένη σημαδούρα δεξιά και τον Ιστό με την πορτοκαλί σημαία αριστερά τους.</a:t>
            </a:r>
          </a:p>
          <a:p>
            <a:pPr algn="just"/>
            <a:endParaRPr lang="el-GR" dirty="0">
              <a:solidFill>
                <a:srgbClr val="002060"/>
              </a:solidFill>
            </a:endParaRPr>
          </a:p>
          <a:p>
            <a:pPr algn="just"/>
            <a:r>
              <a:rPr lang="el-GR" b="1" dirty="0">
                <a:solidFill>
                  <a:srgbClr val="002060"/>
                </a:solidFill>
              </a:rPr>
              <a:t>Σημεία στροφής</a:t>
            </a:r>
            <a:r>
              <a:rPr lang="el-GR" dirty="0">
                <a:solidFill>
                  <a:srgbClr val="002060"/>
                </a:solidFill>
              </a:rPr>
              <a:t>:</a:t>
            </a:r>
          </a:p>
          <a:p>
            <a:pPr algn="just"/>
            <a:r>
              <a:rPr lang="el-GR" dirty="0">
                <a:solidFill>
                  <a:srgbClr val="002060"/>
                </a:solidFill>
              </a:rPr>
              <a:t>Όλα τα σημεία στροφής αφήνονται </a:t>
            </a:r>
            <a:r>
              <a:rPr lang="el-GR" dirty="0" smtClean="0">
                <a:solidFill>
                  <a:srgbClr val="002060"/>
                </a:solidFill>
              </a:rPr>
              <a:t>δεξιά</a:t>
            </a:r>
            <a:endParaRPr lang="el-GR" dirty="0">
              <a:solidFill>
                <a:srgbClr val="002060"/>
              </a:solidFill>
            </a:endParaRPr>
          </a:p>
          <a:p>
            <a:pPr algn="just"/>
            <a:endParaRPr lang="el-GR" dirty="0">
              <a:solidFill>
                <a:srgbClr val="002060"/>
              </a:solidFill>
            </a:endParaRPr>
          </a:p>
          <a:p>
            <a:pPr algn="just"/>
            <a:r>
              <a:rPr lang="el-GR" b="1" dirty="0" smtClean="0">
                <a:solidFill>
                  <a:srgbClr val="002060"/>
                </a:solidFill>
              </a:rPr>
              <a:t>Τερματισμός</a:t>
            </a:r>
            <a:r>
              <a:rPr lang="el-GR" dirty="0">
                <a:solidFill>
                  <a:srgbClr val="002060"/>
                </a:solidFill>
              </a:rPr>
              <a:t>: </a:t>
            </a:r>
          </a:p>
          <a:p>
            <a:pPr algn="just"/>
            <a:r>
              <a:rPr lang="el-GR" dirty="0">
                <a:solidFill>
                  <a:srgbClr val="002060"/>
                </a:solidFill>
              </a:rPr>
              <a:t>Γραμμή τερματισμού ορίζεται η νοητή γραμμή μεταξύ του Ιστού με πορτοκαλί σημαία στις εγκαταστάσεις του ομίλου και ποντισμένης σημαδούρας με πορτοκαλί σημαία. Τα σκάφη κατά τον τερματισμό αφήνουν την ποντισμένη σημαδούρα αριστερά τους και τον Ιστό με την πορτοκαλί σημαία δεξιά τους.</a:t>
            </a:r>
          </a:p>
          <a:p>
            <a:pPr algn="just"/>
            <a:endParaRPr lang="el-GR" dirty="0" smtClean="0">
              <a:solidFill>
                <a:srgbClr val="002060"/>
              </a:solidFill>
            </a:endParaRPr>
          </a:p>
        </p:txBody>
      </p:sp>
    </p:spTree>
    <p:extLst>
      <p:ext uri="{BB962C8B-B14F-4D97-AF65-F5344CB8AC3E}">
        <p14:creationId xmlns:p14="http://schemas.microsoft.com/office/powerpoint/2010/main" val="21719651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890" y="1292191"/>
            <a:ext cx="10644294" cy="3988264"/>
          </a:xfrm>
          <a:prstGeom prst="rect">
            <a:avLst/>
          </a:prstGeom>
        </p:spPr>
      </p:pic>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(1)</a:t>
            </a:r>
            <a:endParaRPr lang="el-GR" sz="3200" dirty="0">
              <a:solidFill>
                <a:srgbClr val="002060"/>
              </a:solidFill>
            </a:endParaRPr>
          </a:p>
        </p:txBody>
      </p:sp>
      <p:sp>
        <p:nvSpPr>
          <p:cNvPr id="6" name="TextBox 5"/>
          <p:cNvSpPr txBox="1"/>
          <p:nvPr/>
        </p:nvSpPr>
        <p:spPr>
          <a:xfrm>
            <a:off x="1642161" y="3062932"/>
            <a:ext cx="301686" cy="369332"/>
          </a:xfrm>
          <a:prstGeom prst="rect">
            <a:avLst/>
          </a:prstGeom>
          <a:noFill/>
        </p:spPr>
        <p:txBody>
          <a:bodyPr wrap="none" rtlCol="0">
            <a:spAutoFit/>
          </a:bodyPr>
          <a:lstStyle/>
          <a:p>
            <a:r>
              <a:rPr lang="el-GR" b="1" dirty="0" smtClean="0">
                <a:solidFill>
                  <a:srgbClr val="FFFF00"/>
                </a:solidFill>
              </a:rPr>
              <a:t>1</a:t>
            </a:r>
            <a:endParaRPr lang="el-GR" b="1" dirty="0">
              <a:solidFill>
                <a:srgbClr val="FFFF00"/>
              </a:solidFill>
            </a:endParaRPr>
          </a:p>
        </p:txBody>
      </p:sp>
      <p:sp>
        <p:nvSpPr>
          <p:cNvPr id="3" name="TextBox 2"/>
          <p:cNvSpPr txBox="1"/>
          <p:nvPr/>
        </p:nvSpPr>
        <p:spPr>
          <a:xfrm>
            <a:off x="10359028" y="4846874"/>
            <a:ext cx="510076" cy="369332"/>
          </a:xfrm>
          <a:prstGeom prst="rect">
            <a:avLst/>
          </a:prstGeom>
          <a:noFill/>
        </p:spPr>
        <p:txBody>
          <a:bodyPr wrap="none" rtlCol="0">
            <a:spAutoFit/>
          </a:bodyPr>
          <a:lstStyle/>
          <a:p>
            <a:r>
              <a:rPr lang="el-GR" b="1" dirty="0" smtClean="0">
                <a:solidFill>
                  <a:srgbClr val="FF0000"/>
                </a:solidFill>
              </a:rPr>
              <a:t>Ε/Τ</a:t>
            </a:r>
            <a:endParaRPr lang="el-GR" b="1" dirty="0">
              <a:solidFill>
                <a:srgbClr val="FF0000"/>
              </a:solidFill>
            </a:endParaRPr>
          </a:p>
        </p:txBody>
      </p:sp>
      <p:sp>
        <p:nvSpPr>
          <p:cNvPr id="10" name="TextBox 9"/>
          <p:cNvSpPr txBox="1"/>
          <p:nvPr/>
        </p:nvSpPr>
        <p:spPr>
          <a:xfrm>
            <a:off x="1187776" y="4577072"/>
            <a:ext cx="301686" cy="369332"/>
          </a:xfrm>
          <a:prstGeom prst="rect">
            <a:avLst/>
          </a:prstGeom>
          <a:noFill/>
        </p:spPr>
        <p:txBody>
          <a:bodyPr wrap="none" rtlCol="0">
            <a:spAutoFit/>
          </a:bodyPr>
          <a:lstStyle/>
          <a:p>
            <a:r>
              <a:rPr lang="en-US" b="1" dirty="0" smtClean="0">
                <a:solidFill>
                  <a:srgbClr val="FF0000"/>
                </a:solidFill>
              </a:rPr>
              <a:t>1</a:t>
            </a:r>
            <a:endParaRPr lang="el-GR" b="1" dirty="0">
              <a:solidFill>
                <a:srgbClr val="FF0000"/>
              </a:solidFill>
            </a:endParaRPr>
          </a:p>
        </p:txBody>
      </p:sp>
      <p:sp>
        <p:nvSpPr>
          <p:cNvPr id="11" name="TextBox 10"/>
          <p:cNvSpPr txBox="1"/>
          <p:nvPr/>
        </p:nvSpPr>
        <p:spPr>
          <a:xfrm>
            <a:off x="5418333" y="1541610"/>
            <a:ext cx="301686" cy="369332"/>
          </a:xfrm>
          <a:prstGeom prst="rect">
            <a:avLst/>
          </a:prstGeom>
          <a:noFill/>
        </p:spPr>
        <p:txBody>
          <a:bodyPr wrap="none" rtlCol="0">
            <a:spAutoFit/>
          </a:bodyPr>
          <a:lstStyle/>
          <a:p>
            <a:r>
              <a:rPr lang="en-US" b="1" dirty="0">
                <a:solidFill>
                  <a:srgbClr val="FF0000"/>
                </a:solidFill>
              </a:rPr>
              <a:t>2</a:t>
            </a:r>
            <a:endParaRPr lang="el-GR" b="1" dirty="0">
              <a:solidFill>
                <a:srgbClr val="FF0000"/>
              </a:solidFill>
            </a:endParaRPr>
          </a:p>
        </p:txBody>
      </p:sp>
    </p:spTree>
    <p:extLst>
      <p:ext uri="{BB962C8B-B14F-4D97-AF65-F5344CB8AC3E}">
        <p14:creationId xmlns:p14="http://schemas.microsoft.com/office/powerpoint/2010/main" val="3055253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Εκκίνηση (2)</a:t>
            </a:r>
            <a:endParaRPr lang="el-GR" sz="3200" dirty="0">
              <a:solidFill>
                <a:srgbClr val="00206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4163" y="738187"/>
            <a:ext cx="6410454" cy="5381625"/>
          </a:xfrm>
          <a:prstGeom prst="rect">
            <a:avLst/>
          </a:prstGeom>
        </p:spPr>
      </p:pic>
      <p:sp>
        <p:nvSpPr>
          <p:cNvPr id="3" name="Wave 2"/>
          <p:cNvSpPr/>
          <p:nvPr/>
        </p:nvSpPr>
        <p:spPr>
          <a:xfrm>
            <a:off x="4539048" y="2850292"/>
            <a:ext cx="313038" cy="337751"/>
          </a:xfrm>
          <a:prstGeom prst="wave">
            <a:avLst/>
          </a:prstGeom>
          <a:solidFill>
            <a:srgbClr val="FB6E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Straight Connector 6"/>
          <p:cNvCxnSpPr>
            <a:stCxn id="3" idx="3"/>
          </p:cNvCxnSpPr>
          <p:nvPr/>
        </p:nvCxnSpPr>
        <p:spPr>
          <a:xfrm>
            <a:off x="4852086" y="3019168"/>
            <a:ext cx="2273644" cy="31715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Up Arrow 8"/>
          <p:cNvSpPr/>
          <p:nvPr/>
        </p:nvSpPr>
        <p:spPr>
          <a:xfrm rot="11336329">
            <a:off x="5840626" y="1698528"/>
            <a:ext cx="296563" cy="9144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11211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a:t>
            </a:r>
            <a:r>
              <a:rPr lang="el-GR" sz="3200" dirty="0" err="1" smtClean="0">
                <a:solidFill>
                  <a:srgbClr val="002060"/>
                </a:solidFill>
              </a:rPr>
              <a:t>Νο</a:t>
            </a:r>
            <a:r>
              <a:rPr lang="el-GR" sz="3200" dirty="0" smtClean="0">
                <a:solidFill>
                  <a:srgbClr val="002060"/>
                </a:solidFill>
              </a:rPr>
              <a:t> 1 (3)</a:t>
            </a:r>
            <a:endParaRPr lang="el-GR" sz="3200" dirty="0">
              <a:solidFill>
                <a:srgbClr val="00206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1139" y="961124"/>
            <a:ext cx="5808062" cy="4713434"/>
          </a:xfrm>
          <a:prstGeom prst="rect">
            <a:avLst/>
          </a:prstGeom>
        </p:spPr>
      </p:pic>
      <p:sp>
        <p:nvSpPr>
          <p:cNvPr id="10" name="Oval 9"/>
          <p:cNvSpPr/>
          <p:nvPr/>
        </p:nvSpPr>
        <p:spPr>
          <a:xfrm>
            <a:off x="3773669" y="4046457"/>
            <a:ext cx="214184" cy="21418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Curved Up Arrow 10"/>
          <p:cNvSpPr/>
          <p:nvPr/>
        </p:nvSpPr>
        <p:spPr>
          <a:xfrm rot="17312674" flipV="1">
            <a:off x="3375987" y="3783528"/>
            <a:ext cx="795365" cy="525856"/>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1802139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4336" y="971386"/>
            <a:ext cx="7380952" cy="5133333"/>
          </a:xfrm>
          <a:prstGeom prst="rect">
            <a:avLst/>
          </a:prstGeom>
        </p:spPr>
      </p:pic>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Χάρτες Ιστιοδρομίας – </a:t>
            </a:r>
            <a:r>
              <a:rPr lang="el-GR" sz="3200" dirty="0" err="1" smtClean="0">
                <a:solidFill>
                  <a:srgbClr val="002060"/>
                </a:solidFill>
              </a:rPr>
              <a:t>Νο</a:t>
            </a:r>
            <a:r>
              <a:rPr lang="el-GR" sz="3200" dirty="0" smtClean="0">
                <a:solidFill>
                  <a:srgbClr val="002060"/>
                </a:solidFill>
              </a:rPr>
              <a:t> </a:t>
            </a:r>
            <a:r>
              <a:rPr lang="en-US" sz="3200" dirty="0" smtClean="0">
                <a:solidFill>
                  <a:srgbClr val="002060"/>
                </a:solidFill>
              </a:rPr>
              <a:t>2</a:t>
            </a:r>
            <a:r>
              <a:rPr lang="el-GR" sz="3200" dirty="0" smtClean="0">
                <a:solidFill>
                  <a:srgbClr val="002060"/>
                </a:solidFill>
              </a:rPr>
              <a:t> (</a:t>
            </a:r>
            <a:r>
              <a:rPr lang="en-US" sz="3200" dirty="0" smtClean="0">
                <a:solidFill>
                  <a:srgbClr val="002060"/>
                </a:solidFill>
              </a:rPr>
              <a:t>4</a:t>
            </a:r>
            <a:r>
              <a:rPr lang="el-GR" sz="3200" dirty="0" smtClean="0">
                <a:solidFill>
                  <a:srgbClr val="002060"/>
                </a:solidFill>
              </a:rPr>
              <a:t>)</a:t>
            </a:r>
            <a:endParaRPr lang="el-GR" sz="3200" dirty="0">
              <a:solidFill>
                <a:srgbClr val="002060"/>
              </a:solidFill>
            </a:endParaRPr>
          </a:p>
        </p:txBody>
      </p:sp>
      <p:sp>
        <p:nvSpPr>
          <p:cNvPr id="3" name="Oval 2"/>
          <p:cNvSpPr/>
          <p:nvPr/>
        </p:nvSpPr>
        <p:spPr>
          <a:xfrm>
            <a:off x="6096000" y="3939364"/>
            <a:ext cx="214184" cy="21418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Curved Up Arrow 7"/>
          <p:cNvSpPr/>
          <p:nvPr/>
        </p:nvSpPr>
        <p:spPr>
          <a:xfrm rot="20137869" flipV="1">
            <a:off x="5679136" y="3730816"/>
            <a:ext cx="1047910" cy="525856"/>
          </a:xfrm>
          <a:prstGeom prst="curved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3109592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79209"/>
            <a:ext cx="12192000" cy="584775"/>
          </a:xfrm>
          <a:prstGeom prst="rect">
            <a:avLst/>
          </a:prstGeom>
        </p:spPr>
        <p:txBody>
          <a:bodyPr wrap="square">
            <a:spAutoFit/>
          </a:bodyPr>
          <a:lstStyle/>
          <a:p>
            <a:pPr algn="ctr"/>
            <a:r>
              <a:rPr lang="el-GR" sz="3200" dirty="0">
                <a:solidFill>
                  <a:srgbClr val="002060"/>
                </a:solidFill>
              </a:rPr>
              <a:t>Χάρτες Ιστιοδρομίας – </a:t>
            </a:r>
            <a:r>
              <a:rPr lang="el-GR" sz="3200" dirty="0" smtClean="0">
                <a:solidFill>
                  <a:srgbClr val="002060"/>
                </a:solidFill>
              </a:rPr>
              <a:t>Τερματισμός (5)</a:t>
            </a:r>
            <a:endParaRPr lang="el-GR" sz="3200" dirty="0">
              <a:solidFill>
                <a:srgbClr val="002060"/>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4162" y="763984"/>
            <a:ext cx="6543675" cy="5280636"/>
          </a:xfrm>
          <a:prstGeom prst="rect">
            <a:avLst/>
          </a:prstGeom>
        </p:spPr>
      </p:pic>
      <p:sp>
        <p:nvSpPr>
          <p:cNvPr id="8" name="Wave 7"/>
          <p:cNvSpPr/>
          <p:nvPr/>
        </p:nvSpPr>
        <p:spPr>
          <a:xfrm>
            <a:off x="4539048" y="2850292"/>
            <a:ext cx="313038" cy="337751"/>
          </a:xfrm>
          <a:prstGeom prst="wave">
            <a:avLst/>
          </a:prstGeom>
          <a:solidFill>
            <a:srgbClr val="FB6E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Straight Connector 10"/>
          <p:cNvCxnSpPr>
            <a:stCxn id="8" idx="3"/>
          </p:cNvCxnSpPr>
          <p:nvPr/>
        </p:nvCxnSpPr>
        <p:spPr>
          <a:xfrm>
            <a:off x="4852086" y="3019168"/>
            <a:ext cx="2273644" cy="31715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Up Arrow 11"/>
          <p:cNvSpPr/>
          <p:nvPr/>
        </p:nvSpPr>
        <p:spPr>
          <a:xfrm rot="9455738">
            <a:off x="4983790" y="1919059"/>
            <a:ext cx="296563" cy="914400"/>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40473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79209"/>
            <a:ext cx="12192000" cy="584775"/>
          </a:xfrm>
          <a:prstGeom prst="rect">
            <a:avLst/>
          </a:prstGeom>
        </p:spPr>
        <p:txBody>
          <a:bodyPr wrap="square">
            <a:spAutoFit/>
          </a:bodyPr>
          <a:lstStyle/>
          <a:p>
            <a:pPr algn="ctr"/>
            <a:r>
              <a:rPr lang="el-GR" sz="3200" dirty="0" smtClean="0">
                <a:solidFill>
                  <a:srgbClr val="002060"/>
                </a:solidFill>
              </a:rPr>
              <a:t>Χρονικά όρια τερματισμού – Σύστημα Διόρθωσης Χρόνου</a:t>
            </a:r>
            <a:endParaRPr lang="el-GR" sz="3200" dirty="0">
              <a:solidFill>
                <a:srgbClr val="002060"/>
              </a:solidFill>
            </a:endParaRPr>
          </a:p>
        </p:txBody>
      </p:sp>
      <p:sp>
        <p:nvSpPr>
          <p:cNvPr id="4" name="Rectangle 3"/>
          <p:cNvSpPr/>
          <p:nvPr/>
        </p:nvSpPr>
        <p:spPr>
          <a:xfrm>
            <a:off x="2327188" y="880568"/>
            <a:ext cx="7537623" cy="5078313"/>
          </a:xfrm>
          <a:prstGeom prst="rect">
            <a:avLst/>
          </a:prstGeom>
        </p:spPr>
        <p:txBody>
          <a:bodyPr wrap="square">
            <a:spAutoFit/>
          </a:bodyPr>
          <a:lstStyle/>
          <a:p>
            <a:pPr algn="just"/>
            <a:r>
              <a:rPr lang="el-GR" b="1" dirty="0" smtClean="0">
                <a:solidFill>
                  <a:srgbClr val="002060"/>
                </a:solidFill>
              </a:rPr>
              <a:t>Χρονικά Όρια Τερματισμού</a:t>
            </a:r>
            <a:r>
              <a:rPr lang="el-GR" dirty="0" smtClean="0">
                <a:solidFill>
                  <a:srgbClr val="002060"/>
                </a:solidFill>
              </a:rPr>
              <a:t>:</a:t>
            </a:r>
            <a:endParaRPr lang="el-GR" dirty="0">
              <a:solidFill>
                <a:srgbClr val="002060"/>
              </a:solidFill>
            </a:endParaRPr>
          </a:p>
          <a:p>
            <a:pPr algn="just"/>
            <a:r>
              <a:rPr lang="el-GR" dirty="0" smtClean="0">
                <a:solidFill>
                  <a:srgbClr val="002060"/>
                </a:solidFill>
              </a:rPr>
              <a:t>Για όλα τα σκάφη το χρονικό όριο τερματισμού σε δευτερόλεπτα είναι το γινόμενο του Γενικού Βαθμού Ικανότητας (</a:t>
            </a:r>
            <a:r>
              <a:rPr lang="en-US" dirty="0" smtClean="0">
                <a:solidFill>
                  <a:srgbClr val="002060"/>
                </a:solidFill>
              </a:rPr>
              <a:t>GPH)</a:t>
            </a:r>
            <a:r>
              <a:rPr lang="el-GR" dirty="0" smtClean="0">
                <a:solidFill>
                  <a:srgbClr val="002060"/>
                </a:solidFill>
              </a:rPr>
              <a:t> του σκάφους πολλαπλασιασμένο επί το μήκος της ιστιοδρομίας σε ΝΜ επί το συντελεστή 2,5.</a:t>
            </a:r>
          </a:p>
          <a:p>
            <a:pPr algn="just"/>
            <a:r>
              <a:rPr lang="en-US" dirty="0" smtClean="0">
                <a:solidFill>
                  <a:srgbClr val="002060"/>
                </a:solidFill>
              </a:rPr>
              <a:t>		Time Limit: GPH x 2,5 x </a:t>
            </a:r>
            <a:r>
              <a:rPr lang="el-GR" smtClean="0">
                <a:solidFill>
                  <a:srgbClr val="002060"/>
                </a:solidFill>
              </a:rPr>
              <a:t>27</a:t>
            </a:r>
            <a:r>
              <a:rPr lang="en-US" smtClean="0">
                <a:solidFill>
                  <a:srgbClr val="002060"/>
                </a:solidFill>
              </a:rPr>
              <a:t>NM</a:t>
            </a:r>
            <a:endParaRPr lang="el-GR" dirty="0" smtClean="0">
              <a:solidFill>
                <a:srgbClr val="002060"/>
              </a:solidFill>
            </a:endParaRPr>
          </a:p>
          <a:p>
            <a:pPr algn="just"/>
            <a:endParaRPr lang="el-GR" dirty="0">
              <a:solidFill>
                <a:srgbClr val="002060"/>
              </a:solidFill>
            </a:endParaRPr>
          </a:p>
          <a:p>
            <a:pPr algn="just"/>
            <a:r>
              <a:rPr lang="el-GR" b="1" dirty="0" smtClean="0">
                <a:solidFill>
                  <a:srgbClr val="002060"/>
                </a:solidFill>
              </a:rPr>
              <a:t>Σύστημα Διορθώσεως Χρόνου</a:t>
            </a:r>
            <a:r>
              <a:rPr lang="el-GR" dirty="0" smtClean="0">
                <a:solidFill>
                  <a:srgbClr val="002060"/>
                </a:solidFill>
              </a:rPr>
              <a:t>:</a:t>
            </a:r>
          </a:p>
          <a:p>
            <a:pPr algn="just"/>
            <a:r>
              <a:rPr lang="el-GR" dirty="0" smtClean="0">
                <a:solidFill>
                  <a:srgbClr val="002060"/>
                </a:solidFill>
              </a:rPr>
              <a:t>Για τα σκάφη της κατηγορίας </a:t>
            </a:r>
            <a:r>
              <a:rPr lang="en-US" dirty="0" smtClean="0">
                <a:solidFill>
                  <a:srgbClr val="002060"/>
                </a:solidFill>
              </a:rPr>
              <a:t>ORCA</a:t>
            </a:r>
            <a:r>
              <a:rPr lang="el-GR" dirty="0" smtClean="0">
                <a:solidFill>
                  <a:srgbClr val="002060"/>
                </a:solidFill>
              </a:rPr>
              <a:t> θα εφαρμοστεί το σύστημα </a:t>
            </a:r>
            <a:r>
              <a:rPr lang="en-US" b="1" dirty="0" smtClean="0">
                <a:solidFill>
                  <a:srgbClr val="002060"/>
                </a:solidFill>
              </a:rPr>
              <a:t>Performance Curve Scoring – Constructed Course</a:t>
            </a:r>
            <a:r>
              <a:rPr lang="el-GR" dirty="0" smtClean="0">
                <a:solidFill>
                  <a:srgbClr val="002060"/>
                </a:solidFill>
              </a:rPr>
              <a:t>.</a:t>
            </a:r>
            <a:r>
              <a:rPr lang="en-US" dirty="0" smtClean="0">
                <a:solidFill>
                  <a:srgbClr val="002060"/>
                </a:solidFill>
              </a:rPr>
              <a:t> </a:t>
            </a:r>
            <a:r>
              <a:rPr lang="el-GR" dirty="0" smtClean="0">
                <a:solidFill>
                  <a:srgbClr val="002060"/>
                </a:solidFill>
              </a:rPr>
              <a:t>Στον υπολογισμό του διορθωμένου χρόνου θα χρησιμοποιηθεί το μέγιστο επιτευχθέν </a:t>
            </a:r>
            <a:r>
              <a:rPr lang="en-US" dirty="0" smtClean="0">
                <a:solidFill>
                  <a:srgbClr val="002060"/>
                </a:solidFill>
              </a:rPr>
              <a:t>“Implied Wind“ </a:t>
            </a:r>
            <a:r>
              <a:rPr lang="el-GR" dirty="0" smtClean="0">
                <a:solidFill>
                  <a:srgbClr val="002060"/>
                </a:solidFill>
              </a:rPr>
              <a:t>των σκαφών που συμμετέχουν σε ιστιοδρομία. Σε περίπτωση που δεν υπάρχουν ικανοποιητικά στοιχεία ανέμου, η επιτροπή αγώνα μπορεί εναλλακτικά να χρησιμοποιήσει το σύστημα </a:t>
            </a:r>
            <a:r>
              <a:rPr lang="en-US" b="1" dirty="0" err="1">
                <a:solidFill>
                  <a:srgbClr val="002060"/>
                </a:solidFill>
              </a:rPr>
              <a:t>ToT</a:t>
            </a:r>
            <a:r>
              <a:rPr lang="en-US" b="1" dirty="0">
                <a:solidFill>
                  <a:srgbClr val="002060"/>
                </a:solidFill>
              </a:rPr>
              <a:t> </a:t>
            </a:r>
            <a:r>
              <a:rPr lang="en-US" b="1" dirty="0" smtClean="0">
                <a:solidFill>
                  <a:srgbClr val="002060"/>
                </a:solidFill>
              </a:rPr>
              <a:t>Coastal/Long distance</a:t>
            </a:r>
            <a:r>
              <a:rPr lang="en-US" dirty="0" smtClean="0">
                <a:solidFill>
                  <a:srgbClr val="002060"/>
                </a:solidFill>
              </a:rPr>
              <a:t>.</a:t>
            </a:r>
            <a:endParaRPr lang="el-GR" dirty="0" smtClean="0">
              <a:solidFill>
                <a:srgbClr val="002060"/>
              </a:solidFill>
            </a:endParaRPr>
          </a:p>
          <a:p>
            <a:pPr algn="just"/>
            <a:endParaRPr lang="en-US" dirty="0" smtClean="0">
              <a:solidFill>
                <a:srgbClr val="002060"/>
              </a:solidFill>
            </a:endParaRPr>
          </a:p>
          <a:p>
            <a:pPr algn="just"/>
            <a:r>
              <a:rPr lang="el-GR" dirty="0" smtClean="0">
                <a:solidFill>
                  <a:srgbClr val="002060"/>
                </a:solidFill>
              </a:rPr>
              <a:t>Για τα σκάφη της κατηγορίας </a:t>
            </a:r>
            <a:r>
              <a:rPr lang="en-US" dirty="0" smtClean="0">
                <a:solidFill>
                  <a:srgbClr val="002060"/>
                </a:solidFill>
              </a:rPr>
              <a:t>ORCB </a:t>
            </a:r>
            <a:r>
              <a:rPr lang="el-GR" dirty="0" smtClean="0">
                <a:solidFill>
                  <a:srgbClr val="002060"/>
                </a:solidFill>
              </a:rPr>
              <a:t>θα εφαρμοστεί το σύστημα </a:t>
            </a:r>
            <a:r>
              <a:rPr lang="en-US" b="1" dirty="0" err="1">
                <a:solidFill>
                  <a:srgbClr val="002060"/>
                </a:solidFill>
              </a:rPr>
              <a:t>ToT</a:t>
            </a:r>
            <a:r>
              <a:rPr lang="en-US" b="1" dirty="0">
                <a:solidFill>
                  <a:srgbClr val="002060"/>
                </a:solidFill>
              </a:rPr>
              <a:t> </a:t>
            </a:r>
            <a:r>
              <a:rPr lang="en-US" b="1" dirty="0" smtClean="0">
                <a:solidFill>
                  <a:srgbClr val="002060"/>
                </a:solidFill>
              </a:rPr>
              <a:t>Coastal/Long distance</a:t>
            </a:r>
            <a:r>
              <a:rPr lang="en-US" dirty="0" smtClean="0">
                <a:solidFill>
                  <a:srgbClr val="002060"/>
                </a:solidFill>
              </a:rPr>
              <a:t>.</a:t>
            </a:r>
            <a:r>
              <a:rPr lang="el-GR" dirty="0" smtClean="0"/>
              <a:t> </a:t>
            </a:r>
            <a:r>
              <a:rPr lang="el-GR" dirty="0">
                <a:solidFill>
                  <a:srgbClr val="002060"/>
                </a:solidFill>
              </a:rPr>
              <a:t>Σε περίπτωση συγχώνευσης των κατηγοριών θα εφαρμοστεί το σύστημα </a:t>
            </a:r>
            <a:r>
              <a:rPr lang="el-GR" b="1" dirty="0" err="1">
                <a:solidFill>
                  <a:srgbClr val="002060"/>
                </a:solidFill>
              </a:rPr>
              <a:t>ToT</a:t>
            </a:r>
            <a:r>
              <a:rPr lang="el-GR" b="1" dirty="0">
                <a:solidFill>
                  <a:srgbClr val="002060"/>
                </a:solidFill>
              </a:rPr>
              <a:t> </a:t>
            </a:r>
            <a:r>
              <a:rPr lang="el-GR" b="1" dirty="0" err="1" smtClean="0">
                <a:solidFill>
                  <a:srgbClr val="002060"/>
                </a:solidFill>
              </a:rPr>
              <a:t>Coastal</a:t>
            </a:r>
            <a:r>
              <a:rPr lang="el-GR" b="1" dirty="0" smtClean="0">
                <a:solidFill>
                  <a:srgbClr val="002060"/>
                </a:solidFill>
              </a:rPr>
              <a:t>/</a:t>
            </a:r>
            <a:r>
              <a:rPr lang="el-GR" b="1" dirty="0" err="1" smtClean="0">
                <a:solidFill>
                  <a:srgbClr val="002060"/>
                </a:solidFill>
              </a:rPr>
              <a:t>Long</a:t>
            </a:r>
            <a:r>
              <a:rPr lang="el-GR" b="1" dirty="0" smtClean="0">
                <a:solidFill>
                  <a:srgbClr val="002060"/>
                </a:solidFill>
              </a:rPr>
              <a:t> </a:t>
            </a:r>
            <a:r>
              <a:rPr lang="el-GR" b="1" dirty="0" err="1">
                <a:solidFill>
                  <a:srgbClr val="002060"/>
                </a:solidFill>
              </a:rPr>
              <a:t>distance</a:t>
            </a:r>
            <a:r>
              <a:rPr lang="el-GR" b="1" dirty="0">
                <a:solidFill>
                  <a:srgbClr val="002060"/>
                </a:solidFill>
              </a:rPr>
              <a:t> </a:t>
            </a:r>
            <a:r>
              <a:rPr lang="el-GR" dirty="0" smtClean="0">
                <a:solidFill>
                  <a:srgbClr val="002060"/>
                </a:solidFill>
              </a:rPr>
              <a:t>για </a:t>
            </a:r>
            <a:r>
              <a:rPr lang="el-GR" dirty="0">
                <a:solidFill>
                  <a:srgbClr val="002060"/>
                </a:solidFill>
              </a:rPr>
              <a:t>όλα τα </a:t>
            </a:r>
            <a:r>
              <a:rPr lang="el-GR" dirty="0" smtClean="0">
                <a:solidFill>
                  <a:srgbClr val="002060"/>
                </a:solidFill>
              </a:rPr>
              <a:t>σκάφη.</a:t>
            </a:r>
            <a:endParaRPr lang="el-GR" dirty="0">
              <a:solidFill>
                <a:srgbClr val="002060"/>
              </a:solidFill>
            </a:endParaRPr>
          </a:p>
        </p:txBody>
      </p:sp>
    </p:spTree>
    <p:extLst>
      <p:ext uri="{BB962C8B-B14F-4D97-AF65-F5344CB8AC3E}">
        <p14:creationId xmlns:p14="http://schemas.microsoft.com/office/powerpoint/2010/main" val="40270871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1728</TotalTime>
  <Words>410</Words>
  <Application>Microsoft Office PowerPoint</Application>
  <PresentationFormat>Widescreen</PresentationFormat>
  <Paragraphs>69</Paragraphs>
  <Slides>12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Verdana</vt:lpstr>
      <vt:lpstr>Office Theme</vt:lpstr>
      <vt:lpstr>Custom Design</vt:lpstr>
      <vt:lpstr>Αρχαία Καλυδώνα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Tron-i7</dc:creator>
  <cp:lastModifiedBy>Giouroukos Nikolaos</cp:lastModifiedBy>
  <cp:revision>95</cp:revision>
  <cp:lastPrinted>2020-07-02T08:06:43Z</cp:lastPrinted>
  <dcterms:created xsi:type="dcterms:W3CDTF">2019-12-10T13:49:23Z</dcterms:created>
  <dcterms:modified xsi:type="dcterms:W3CDTF">2021-09-09T08:11:51Z</dcterms:modified>
</cp:coreProperties>
</file>