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257" r:id="rId3"/>
    <p:sldId id="258" r:id="rId4"/>
    <p:sldId id="259" r:id="rId5"/>
    <p:sldId id="264" r:id="rId6"/>
    <p:sldId id="266" r:id="rId7"/>
    <p:sldId id="267" r:id="rId8"/>
    <p:sldId id="274" r:id="rId9"/>
    <p:sldId id="265" r:id="rId10"/>
    <p:sldId id="269" r:id="rId11"/>
    <p:sldId id="271" r:id="rId12"/>
    <p:sldId id="272" r:id="rId13"/>
    <p:sldId id="273" r:id="rId14"/>
  </p:sldIdLst>
  <p:sldSz cx="12192000" cy="6858000"/>
  <p:notesSz cx="7104063" cy="102346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203" y="1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A790D945-37B8-4CD9-9024-E875B3837510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755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203" y="9720755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0A7E40D2-C900-454E-993B-7ECEDED00A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2009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6374110B-657C-49C5-A4FC-1186066D1B59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5FF0F94A-1EB6-4EC6-9CE3-8BB35CF546F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28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40" y="5614989"/>
            <a:ext cx="1185860" cy="118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088449"/>
            <a:ext cx="1417255" cy="6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4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47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116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545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2327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83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568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399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4919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324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318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914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3195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0793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075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1314452" y="6200775"/>
            <a:ext cx="10601325" cy="7144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314453" y="6273800"/>
            <a:ext cx="6335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Αρχαία Καλυδώνα 1</a:t>
            </a:r>
            <a:r>
              <a:rPr lang="en-US" sz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l-G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/0</a:t>
            </a:r>
            <a:r>
              <a:rPr lang="en-US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el-G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/2020</a:t>
            </a:r>
            <a:endParaRPr lang="el-G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40" y="5614989"/>
            <a:ext cx="1185860" cy="118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088449"/>
            <a:ext cx="1417255" cy="6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11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848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5085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647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28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948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025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r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ED44A-49EC-4AF7-AD0E-80BAA9309327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985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51000"/>
            <a:lum/>
          </a:blip>
          <a:srcRect/>
          <a:stretch>
            <a:fillRect r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CE2BA-27BD-4310-9487-3E2B9B735D43}" type="datetimeFigureOut">
              <a:rPr lang="el-GR" smtClean="0"/>
              <a:t>10/9/2020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20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cg.gr/node/22983" TargetMode="External"/><Relationship Id="rId2" Type="http://schemas.openxmlformats.org/officeDocument/2006/relationships/hyperlink" Target="mailto:kalog59kon@gmail.com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offshore.org.gr/eg_2004/Health_Protocol_HSF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ga.gov.gr/images/Deltio_Katagrafis_V3.pdf" TargetMode="External"/><Relationship Id="rId2" Type="http://schemas.openxmlformats.org/officeDocument/2006/relationships/hyperlink" Target="https://www.minedu.gov.gr/publications/docs2020/&#921;&#913;&#932;&#929;&#921;&#922;&#919;_&#914;&#917;&#914;&#913;&#921;&#937;&#931;&#919;_v5.pdf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2060"/>
                </a:solidFill>
              </a:rPr>
              <a:t>Αρχαία Καλυδώνα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2060"/>
                </a:solidFill>
              </a:rPr>
              <a:t>12/09/2020 – </a:t>
            </a:r>
            <a:r>
              <a:rPr lang="el-GR" sz="3600" dirty="0">
                <a:solidFill>
                  <a:srgbClr val="002060"/>
                </a:solidFill>
              </a:rPr>
              <a:t>2</a:t>
            </a:r>
            <a:r>
              <a:rPr lang="en-US" sz="3600" dirty="0">
                <a:solidFill>
                  <a:srgbClr val="002060"/>
                </a:solidFill>
              </a:rPr>
              <a:t>6</a:t>
            </a:r>
            <a:r>
              <a:rPr lang="el-GR" sz="3600" dirty="0">
                <a:solidFill>
                  <a:srgbClr val="002060"/>
                </a:solidFill>
              </a:rPr>
              <a:t> ΝΜ</a:t>
            </a:r>
          </a:p>
        </p:txBody>
      </p:sp>
    </p:spTree>
    <p:extLst>
      <p:ext uri="{BB962C8B-B14F-4D97-AF65-F5344CB8AC3E}">
        <p14:creationId xmlns:p14="http://schemas.microsoft.com/office/powerpoint/2010/main" val="3564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(1)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01329" y="1332396"/>
            <a:ext cx="75376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Υγειονομικός Υπεύθυνος αγώνα</a:t>
            </a:r>
          </a:p>
          <a:p>
            <a:pPr algn="just"/>
            <a:endParaRPr lang="el-GR" b="1" dirty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Καλογερόπουλος Κωνσταντίνος 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Τηλέφωνο επικοινωνίας: 	+30 693 231 237 1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Email:			</a:t>
            </a:r>
            <a:r>
              <a:rPr lang="en-US" dirty="0" smtClean="0">
                <a:solidFill>
                  <a:srgbClr val="002060"/>
                </a:solidFill>
                <a:hlinkClick r:id="rId2"/>
              </a:rPr>
              <a:t>kalog59kon@gmail.com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endParaRPr lang="el-GR" b="1" dirty="0" smtClean="0">
              <a:solidFill>
                <a:srgbClr val="002060"/>
              </a:solidFill>
            </a:endParaRPr>
          </a:p>
          <a:p>
            <a:pPr algn="just"/>
            <a:endParaRPr lang="en-US" b="1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/>
              <a:t>Κατά την διάρκεια του αγώνα ισχύουν: </a:t>
            </a:r>
          </a:p>
          <a:p>
            <a:pPr algn="just"/>
            <a:endParaRPr lang="en-US" b="1" dirty="0"/>
          </a:p>
          <a:p>
            <a:pPr algn="just"/>
            <a:r>
              <a:rPr lang="el-GR" dirty="0">
                <a:solidFill>
                  <a:srgbClr val="002060"/>
                </a:solidFill>
              </a:rPr>
              <a:t>Οδηγίες Πρόληψης και Αντιμετώπισης Κρουσμάτων COVID-19 σε Ιδιωτικά και Επαγγελματικά Πλοία Αναψυχής</a:t>
            </a:r>
          </a:p>
          <a:p>
            <a:pPr algn="just"/>
            <a:r>
              <a:rPr lang="en-US" dirty="0">
                <a:solidFill>
                  <a:srgbClr val="002060"/>
                </a:solidFill>
                <a:hlinkClick r:id="rId3"/>
              </a:rPr>
              <a:t>http://www.hcg.gr/node/22983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b="1" dirty="0">
              <a:solidFill>
                <a:srgbClr val="002060"/>
              </a:solidFill>
            </a:endParaRPr>
          </a:p>
          <a:p>
            <a:pPr algn="just"/>
            <a:r>
              <a:rPr lang="el-GR" dirty="0">
                <a:solidFill>
                  <a:srgbClr val="002060"/>
                </a:solidFill>
              </a:rPr>
              <a:t>Αγωνιστικό Υγειονομικό </a:t>
            </a:r>
            <a:r>
              <a:rPr lang="el-GR" dirty="0" smtClean="0">
                <a:solidFill>
                  <a:srgbClr val="002060"/>
                </a:solidFill>
              </a:rPr>
              <a:t>πρωτόκολλο ΕΙΟ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hlinkClick r:id="rId4"/>
              </a:rPr>
              <a:t>https://www.offshore.org.gr/eg_2004/Health_Protocol_HSF.pdf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6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</a:t>
            </a:r>
            <a:r>
              <a:rPr lang="en-US" sz="3200" dirty="0" smtClean="0">
                <a:solidFill>
                  <a:srgbClr val="002060"/>
                </a:solidFill>
              </a:rPr>
              <a:t>2</a:t>
            </a:r>
            <a:r>
              <a:rPr lang="el-GR" sz="3200" dirty="0" smtClean="0">
                <a:solidFill>
                  <a:srgbClr val="002060"/>
                </a:solidFill>
              </a:rPr>
              <a:t>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7188" y="1258255"/>
            <a:ext cx="75376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Όλα τα μέλη πληρώματος να έχουν δελτίο αθλητή και ιατρική βεβαίωση για </a:t>
            </a:r>
            <a:r>
              <a:rPr lang="el-GR" dirty="0">
                <a:solidFill>
                  <a:srgbClr val="002060"/>
                </a:solidFill>
              </a:rPr>
              <a:t>COVID-19 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Για κάθε μέλος πληρώματος απαιτείται η συμπλήρωση της κάρτας εισόδου αθλητή.</a:t>
            </a:r>
            <a:endParaRPr lang="en-US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FF0000"/>
                </a:solidFill>
              </a:rPr>
              <a:t>Δεν θα γίνουν δεκτοί αθλητές χωρίς την Ιατρική Βεβαίωση για </a:t>
            </a:r>
            <a:r>
              <a:rPr lang="en-US" dirty="0" smtClean="0">
                <a:solidFill>
                  <a:srgbClr val="FF0000"/>
                </a:solidFill>
              </a:rPr>
              <a:t>COVID-19</a:t>
            </a:r>
            <a:endParaRPr lang="el-GR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Ιατρική Βεβαίωση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  <a:hlinkClick r:id="rId2"/>
              </a:rPr>
              <a:t>https</a:t>
            </a:r>
            <a:r>
              <a:rPr lang="en-US" dirty="0">
                <a:solidFill>
                  <a:srgbClr val="002060"/>
                </a:solidFill>
                <a:hlinkClick r:id="rId2"/>
              </a:rPr>
              <a:t>://www.minedu.gov.gr/publications/docs2020/</a:t>
            </a:r>
            <a:r>
              <a:rPr lang="el-GR" dirty="0">
                <a:solidFill>
                  <a:srgbClr val="002060"/>
                </a:solidFill>
                <a:hlinkClick r:id="rId2"/>
              </a:rPr>
              <a:t>ΙΑΤΡΙΚΗ_ΒΕΒΑΙΩΣΗ_</a:t>
            </a:r>
            <a:r>
              <a:rPr lang="en-US" dirty="0" smtClean="0">
                <a:solidFill>
                  <a:srgbClr val="002060"/>
                </a:solidFill>
                <a:hlinkClick r:id="rId2"/>
              </a:rPr>
              <a:t>v5.pdf</a:t>
            </a:r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Κάρτα </a:t>
            </a:r>
            <a:r>
              <a:rPr lang="el-GR" b="1" dirty="0">
                <a:solidFill>
                  <a:srgbClr val="002060"/>
                </a:solidFill>
              </a:rPr>
              <a:t>Εισόδου Αθλητή</a:t>
            </a:r>
          </a:p>
          <a:p>
            <a:pPr algn="just"/>
            <a:r>
              <a:rPr lang="en-US" dirty="0">
                <a:solidFill>
                  <a:srgbClr val="002060"/>
                </a:solidFill>
                <a:hlinkClick r:id="rId3"/>
              </a:rPr>
              <a:t>https://gga.gov.gr/images/Deltio_Katagrafis_V3.pdf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59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(3)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27188" y="871077"/>
            <a:ext cx="75376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Οδηγίες Αντιμετώπισης Ύποπτου Κρούσματος</a:t>
            </a:r>
          </a:p>
          <a:p>
            <a:pPr algn="just"/>
            <a:endParaRPr lang="el-GR" b="1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Εφόσον ένα μέλος του πληρώματος παρουσιάσει συμπτώματ</a:t>
            </a:r>
            <a:r>
              <a:rPr lang="el-GR" dirty="0">
                <a:solidFill>
                  <a:srgbClr val="002060"/>
                </a:solidFill>
              </a:rPr>
              <a:t>α της </a:t>
            </a:r>
            <a:r>
              <a:rPr lang="en-US" dirty="0">
                <a:solidFill>
                  <a:srgbClr val="002060"/>
                </a:solidFill>
              </a:rPr>
              <a:t>COVID-19 </a:t>
            </a:r>
            <a:r>
              <a:rPr lang="el-GR" dirty="0" smtClean="0">
                <a:solidFill>
                  <a:srgbClr val="002060"/>
                </a:solidFill>
              </a:rPr>
              <a:t>λοίμωξης (</a:t>
            </a:r>
            <a:r>
              <a:rPr lang="el-GR" dirty="0">
                <a:solidFill>
                  <a:srgbClr val="002060"/>
                </a:solidFill>
              </a:rPr>
              <a:t>Πυρετός, ξηρός </a:t>
            </a:r>
            <a:r>
              <a:rPr lang="el-GR" dirty="0" smtClean="0">
                <a:solidFill>
                  <a:srgbClr val="002060"/>
                </a:solidFill>
              </a:rPr>
              <a:t>βήχας, καταβολή, πονόλαιμο</a:t>
            </a:r>
            <a:r>
              <a:rPr lang="el-GR" dirty="0">
                <a:solidFill>
                  <a:srgbClr val="002060"/>
                </a:solidFill>
              </a:rPr>
              <a:t>, </a:t>
            </a:r>
            <a:r>
              <a:rPr lang="el-GR" dirty="0" smtClean="0">
                <a:solidFill>
                  <a:srgbClr val="002060"/>
                </a:solidFill>
              </a:rPr>
              <a:t>αρθραλγίες/μυαλγίες </a:t>
            </a:r>
            <a:r>
              <a:rPr lang="el-GR" dirty="0">
                <a:solidFill>
                  <a:srgbClr val="002060"/>
                </a:solidFill>
              </a:rPr>
              <a:t>και ρινική συμφόρηση</a:t>
            </a:r>
            <a:r>
              <a:rPr lang="el-GR" dirty="0" smtClean="0">
                <a:solidFill>
                  <a:srgbClr val="002060"/>
                </a:solidFill>
              </a:rPr>
              <a:t>) ακολουθούμε τις παρακάτω οδηγίες: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Επικοινωνία και ενημέρωση του Υγειονομικού Υπεύθυνου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Απομόνωση ατόμου που παρουσίασε τα συμπτώματα.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Όλα τα μέλη πληρώματος κάνουν χρήση των ατομικών μέτρων προστασίας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Άμεση επιστροφή στην μαρίνα/λιμάνι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Σκάφος και πλήρωμα παραμένουν απομονωμένα από τα υπόλοιπα σκάφη/πληρώματα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Διαχείριση του κρούσματος σύμφωνα με τις οδηγίες του ΕΟΔΥ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Δεν αποχωρεί κανένας χωρίς την άδεια του υγειονομικού υπεύθυνου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Παραβίαση μέρος του σχεδίου αντιμετώπισης ύποπτου κρούσματος θεωρείται αντιαθλητική συμπεριφορά και ως τέτοια θα αντιμετωπιστεί.</a:t>
            </a:r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2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Πρόγραμμα Αγώνα - Διαδρομές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12321" y="1752524"/>
            <a:ext cx="101490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solidFill>
                  <a:srgbClr val="002060"/>
                </a:solidFill>
              </a:rPr>
              <a:t>Ιστιοδρομίες: 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 smtClean="0">
                <a:solidFill>
                  <a:srgbClr val="002060"/>
                </a:solidFill>
              </a:rPr>
              <a:t>Σάββατο 12/09/2020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Ώρα Εκκίνησης:	12:00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Διαδρομή: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 smtClean="0">
                <a:solidFill>
                  <a:srgbClr val="002060"/>
                </a:solidFill>
              </a:rPr>
              <a:t>Πάτρα (ΙΟΠ) – </a:t>
            </a:r>
            <a:r>
              <a:rPr lang="el-GR" sz="2400" dirty="0" err="1" smtClean="0">
                <a:solidFill>
                  <a:srgbClr val="002060"/>
                </a:solidFill>
              </a:rPr>
              <a:t>Φίδαρης</a:t>
            </a:r>
            <a:r>
              <a:rPr lang="el-GR" sz="2400" dirty="0" smtClean="0">
                <a:solidFill>
                  <a:srgbClr val="002060"/>
                </a:solidFill>
              </a:rPr>
              <a:t> – </a:t>
            </a:r>
            <a:r>
              <a:rPr lang="el-GR" sz="2400" dirty="0" err="1" smtClean="0">
                <a:solidFill>
                  <a:srgbClr val="002060"/>
                </a:solidFill>
              </a:rPr>
              <a:t>Κρυονέρι</a:t>
            </a:r>
            <a:r>
              <a:rPr lang="el-GR" sz="2400" dirty="0" smtClean="0">
                <a:solidFill>
                  <a:srgbClr val="002060"/>
                </a:solidFill>
              </a:rPr>
              <a:t> –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l-GR" sz="2400" dirty="0" smtClean="0">
                <a:solidFill>
                  <a:srgbClr val="002060"/>
                </a:solidFill>
              </a:rPr>
              <a:t>Πάτρα (ΙΟΠ)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Απόσταση: 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>
                <a:solidFill>
                  <a:srgbClr val="002060"/>
                </a:solidFill>
              </a:rPr>
              <a:t>2</a:t>
            </a:r>
            <a:r>
              <a:rPr lang="en-US" sz="2400" dirty="0">
                <a:solidFill>
                  <a:srgbClr val="002060"/>
                </a:solidFill>
              </a:rPr>
              <a:t>6</a:t>
            </a:r>
            <a:r>
              <a:rPr lang="el-GR" sz="2400" dirty="0">
                <a:solidFill>
                  <a:srgbClr val="002060"/>
                </a:solidFill>
              </a:rPr>
              <a:t> ΝΜ</a:t>
            </a:r>
          </a:p>
        </p:txBody>
      </p:sp>
    </p:spTree>
    <p:extLst>
      <p:ext uri="{BB962C8B-B14F-4D97-AF65-F5344CB8AC3E}">
        <p14:creationId xmlns:p14="http://schemas.microsoft.com/office/powerpoint/2010/main" val="30848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Εκκίνηση - Σημεία Στροφής - Τερματισμός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27188" y="1142923"/>
            <a:ext cx="753762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Εκκίνηση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Γραμμή εκκίνησης ορίζεται η νοητή γραμμή μεταξύ του Ιστού με πορτοκαλί σημαία στις εγκαταστάσεις του ομίλου και ποντισμένης σημαδούρας με πορτοκαλί σημαία. </a:t>
            </a:r>
            <a:r>
              <a:rPr lang="el-GR" dirty="0">
                <a:solidFill>
                  <a:srgbClr val="002060"/>
                </a:solidFill>
              </a:rPr>
              <a:t>Τα σκάφη στην εκκίνηση θα αφήσουν την ποντισμένη σημαδούρα δεξιά και τον Ιστό του Ομίλου αριστερά τους.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Σημεία στροφής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Όλα τα σημεία στροφής αφήνονται δεξιά</a:t>
            </a:r>
          </a:p>
          <a:p>
            <a:pPr algn="just"/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Τερματισμός</a:t>
            </a:r>
            <a:r>
              <a:rPr lang="el-GR" dirty="0" smtClean="0">
                <a:solidFill>
                  <a:srgbClr val="002060"/>
                </a:solidFill>
              </a:rPr>
              <a:t>: </a:t>
            </a: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Γραμμή τερματισμού ορίζεται η νοητή γραμμή μεταξύ του Ιστού </a:t>
            </a:r>
            <a:r>
              <a:rPr lang="el-GR" dirty="0">
                <a:solidFill>
                  <a:srgbClr val="002060"/>
                </a:solidFill>
              </a:rPr>
              <a:t>με πορτοκαλί σημαία στις εγκαταστάσεις του Ομίλου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l-GR" dirty="0" smtClean="0">
                <a:solidFill>
                  <a:srgbClr val="002060"/>
                </a:solidFill>
              </a:rPr>
              <a:t>και ποντισμένης σημαδούρας με πορτοκαλί </a:t>
            </a:r>
            <a:r>
              <a:rPr lang="el-GR" dirty="0">
                <a:solidFill>
                  <a:srgbClr val="002060"/>
                </a:solidFill>
              </a:rPr>
              <a:t>σημαία. Τα σκάφη κατά τον τερματισμό αφήνουν την ποντισμένη σημαδούρα </a:t>
            </a:r>
            <a:r>
              <a:rPr lang="el-GR" dirty="0" smtClean="0">
                <a:solidFill>
                  <a:srgbClr val="002060"/>
                </a:solidFill>
              </a:rPr>
              <a:t>δεξιά τους </a:t>
            </a:r>
            <a:r>
              <a:rPr lang="el-GR" dirty="0">
                <a:solidFill>
                  <a:srgbClr val="002060"/>
                </a:solidFill>
              </a:rPr>
              <a:t>και τον Ιστό του Ομίλου </a:t>
            </a:r>
            <a:r>
              <a:rPr lang="el-GR" dirty="0" smtClean="0">
                <a:solidFill>
                  <a:srgbClr val="002060"/>
                </a:solidFill>
              </a:rPr>
              <a:t>αριστερά τους</a:t>
            </a:r>
            <a:r>
              <a:rPr lang="el-GR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90" y="1292191"/>
            <a:ext cx="10644294" cy="39882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(1)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8041" y="1424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94108" y="4812787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Ε/Τ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3133" y="471980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25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Εκκίνηση (2)</a:t>
            </a:r>
            <a:endParaRPr lang="el-GR" sz="32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828" y="763984"/>
            <a:ext cx="6410454" cy="5381625"/>
          </a:xfrm>
          <a:prstGeom prst="rect">
            <a:avLst/>
          </a:prstGeom>
        </p:spPr>
      </p:pic>
      <p:sp>
        <p:nvSpPr>
          <p:cNvPr id="3" name="Wave 2"/>
          <p:cNvSpPr/>
          <p:nvPr/>
        </p:nvSpPr>
        <p:spPr>
          <a:xfrm>
            <a:off x="4539048" y="2850292"/>
            <a:ext cx="313038" cy="337751"/>
          </a:xfrm>
          <a:prstGeom prst="wave">
            <a:avLst/>
          </a:prstGeom>
          <a:solidFill>
            <a:srgbClr val="FB6E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7" name="Straight Connector 6"/>
          <p:cNvCxnSpPr>
            <a:stCxn id="3" idx="3"/>
          </p:cNvCxnSpPr>
          <p:nvPr/>
        </p:nvCxnSpPr>
        <p:spPr>
          <a:xfrm>
            <a:off x="4852086" y="3019168"/>
            <a:ext cx="2273644" cy="31715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p Arrow 8"/>
          <p:cNvSpPr/>
          <p:nvPr/>
        </p:nvSpPr>
        <p:spPr>
          <a:xfrm rot="12888443">
            <a:off x="5568522" y="1973226"/>
            <a:ext cx="286849" cy="901673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12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139" y="961124"/>
            <a:ext cx="5808062" cy="47134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</a:t>
            </a:r>
            <a:r>
              <a:rPr lang="el-GR" sz="3200" dirty="0" err="1" smtClean="0">
                <a:solidFill>
                  <a:srgbClr val="002060"/>
                </a:solidFill>
              </a:rPr>
              <a:t>Νο</a:t>
            </a:r>
            <a:r>
              <a:rPr lang="el-GR" sz="3200" dirty="0" smtClean="0">
                <a:solidFill>
                  <a:srgbClr val="002060"/>
                </a:solidFill>
              </a:rPr>
              <a:t> 1 (3)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773669" y="4046457"/>
            <a:ext cx="214184" cy="21418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Curved Up Arrow 6"/>
          <p:cNvSpPr/>
          <p:nvPr/>
        </p:nvSpPr>
        <p:spPr>
          <a:xfrm rot="17312674" flipV="1">
            <a:off x="3375987" y="3783528"/>
            <a:ext cx="795365" cy="52585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336" y="971386"/>
            <a:ext cx="7380952" cy="51333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</a:t>
            </a:r>
            <a:r>
              <a:rPr lang="el-GR" sz="3200" dirty="0" err="1" smtClean="0">
                <a:solidFill>
                  <a:srgbClr val="002060"/>
                </a:solidFill>
              </a:rPr>
              <a:t>Νο</a:t>
            </a:r>
            <a:r>
              <a:rPr lang="el-GR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2</a:t>
            </a:r>
            <a:r>
              <a:rPr lang="el-GR" sz="3200" dirty="0" smtClean="0">
                <a:solidFill>
                  <a:srgbClr val="002060"/>
                </a:solidFill>
              </a:rPr>
              <a:t> (</a:t>
            </a:r>
            <a:r>
              <a:rPr lang="en-US" sz="3200" dirty="0" smtClean="0">
                <a:solidFill>
                  <a:srgbClr val="002060"/>
                </a:solidFill>
              </a:rPr>
              <a:t>4</a:t>
            </a:r>
            <a:r>
              <a:rPr lang="el-GR" sz="3200" dirty="0" smtClean="0">
                <a:solidFill>
                  <a:srgbClr val="002060"/>
                </a:solidFill>
              </a:rPr>
              <a:t>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096000" y="3939364"/>
            <a:ext cx="214184" cy="21418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Curved Up Arrow 7"/>
          <p:cNvSpPr/>
          <p:nvPr/>
        </p:nvSpPr>
        <p:spPr>
          <a:xfrm rot="20137869" flipV="1">
            <a:off x="5679136" y="3730816"/>
            <a:ext cx="1047910" cy="52585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03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62" y="763984"/>
            <a:ext cx="6543675" cy="5280636"/>
          </a:xfrm>
          <a:prstGeom prst="rect">
            <a:avLst/>
          </a:prstGeom>
        </p:spPr>
      </p:pic>
      <p:sp>
        <p:nvSpPr>
          <p:cNvPr id="4" name="Wave 3"/>
          <p:cNvSpPr/>
          <p:nvPr/>
        </p:nvSpPr>
        <p:spPr>
          <a:xfrm>
            <a:off x="4539048" y="2850292"/>
            <a:ext cx="313038" cy="337751"/>
          </a:xfrm>
          <a:prstGeom prst="wave">
            <a:avLst/>
          </a:prstGeom>
          <a:solidFill>
            <a:srgbClr val="FB6E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4852086" y="3019168"/>
            <a:ext cx="2273644" cy="31715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p Arrow 8"/>
          <p:cNvSpPr/>
          <p:nvPr/>
        </p:nvSpPr>
        <p:spPr>
          <a:xfrm rot="9455738">
            <a:off x="4983790" y="1919059"/>
            <a:ext cx="296563" cy="91440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Χάρτες Ιστιοδρομίας – </a:t>
            </a:r>
            <a:r>
              <a:rPr lang="el-GR" sz="3200" dirty="0" smtClean="0">
                <a:solidFill>
                  <a:srgbClr val="002060"/>
                </a:solidFill>
              </a:rPr>
              <a:t>Τερματισμός (</a:t>
            </a:r>
            <a:r>
              <a:rPr lang="en-US" sz="3200" dirty="0" smtClean="0">
                <a:solidFill>
                  <a:srgbClr val="002060"/>
                </a:solidFill>
              </a:rPr>
              <a:t>5</a:t>
            </a:r>
            <a:r>
              <a:rPr lang="el-GR" sz="3200" dirty="0" smtClean="0">
                <a:solidFill>
                  <a:srgbClr val="002060"/>
                </a:solidFill>
              </a:rPr>
              <a:t>)</a:t>
            </a:r>
            <a:endParaRPr lang="el-G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7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Χρονικά όρια τερματισμού – Σύστημα Διόρθωσης Χρόνου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7188" y="1258255"/>
            <a:ext cx="75376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Χρονικά Όρια Τερματισμού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Για όλα τα σκάφη το χρονικό όριο τερματισμού σε δευτερόλεπτα είναι το γινόμενο του Γενικού Βαθμού Ικανότητας (</a:t>
            </a:r>
            <a:r>
              <a:rPr lang="en-US" dirty="0" smtClean="0">
                <a:solidFill>
                  <a:srgbClr val="002060"/>
                </a:solidFill>
              </a:rPr>
              <a:t>GPH)</a:t>
            </a:r>
            <a:r>
              <a:rPr lang="el-GR" dirty="0" smtClean="0">
                <a:solidFill>
                  <a:srgbClr val="002060"/>
                </a:solidFill>
              </a:rPr>
              <a:t> του σκάφους πολλαπλασιασμένο επί το μήκος της ιστιοδρομίας σε ΝΜ επί το συντελεστή 2,5.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		Time Limit: GPH x 2,5 x 26NM</a:t>
            </a:r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Σύστημα Διορθώσεως Χρόνου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Για όλα τα σκάφη θα εφαρμοστεί το σύστημα </a:t>
            </a:r>
            <a:r>
              <a:rPr lang="en-US" b="1" dirty="0" smtClean="0">
                <a:solidFill>
                  <a:srgbClr val="002060"/>
                </a:solidFill>
              </a:rPr>
              <a:t>Performance Curve Scoring – Constructed Course</a:t>
            </a:r>
            <a:r>
              <a:rPr lang="el-GR" dirty="0" smtClean="0">
                <a:solidFill>
                  <a:srgbClr val="002060"/>
                </a:solidFill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l-GR" dirty="0" smtClean="0">
                <a:solidFill>
                  <a:srgbClr val="002060"/>
                </a:solidFill>
              </a:rPr>
              <a:t>Στον υπολογισμό του διορθωμένου χρόνου θα χρησιμοποιηθεί το μέγιστο επιτευχθέν </a:t>
            </a:r>
            <a:r>
              <a:rPr lang="en-US" dirty="0" smtClean="0">
                <a:solidFill>
                  <a:srgbClr val="002060"/>
                </a:solidFill>
              </a:rPr>
              <a:t>“Implied Wind“ </a:t>
            </a:r>
            <a:r>
              <a:rPr lang="el-GR" dirty="0" smtClean="0">
                <a:solidFill>
                  <a:srgbClr val="002060"/>
                </a:solidFill>
              </a:rPr>
              <a:t>των σκαφών που συμμετέχουν σε κάθε ιστιοδρομία. Σε περίπτωση που δεν υπάρχουν ικανοποιητικά στοιχεία ανέμου, η επιτροπή αγώνα μπορεί εναλλακτικά να χρησιμοποιήσει το σύστημα </a:t>
            </a:r>
            <a:r>
              <a:rPr lang="en-US" b="1" dirty="0" smtClean="0">
                <a:solidFill>
                  <a:srgbClr val="002060"/>
                </a:solidFill>
              </a:rPr>
              <a:t>Time on Time Coastal/Long Distance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8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2957</TotalTime>
  <Words>377</Words>
  <Application>Microsoft Office PowerPoint</Application>
  <PresentationFormat>Widescreen</PresentationFormat>
  <Paragraphs>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Verdana</vt:lpstr>
      <vt:lpstr>Office Theme</vt:lpstr>
      <vt:lpstr>Custom Design</vt:lpstr>
      <vt:lpstr>Αρχαία Καλυδώνα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Tron-i7</dc:creator>
  <cp:lastModifiedBy>Giouroukos Nikolaos</cp:lastModifiedBy>
  <cp:revision>85</cp:revision>
  <cp:lastPrinted>2020-07-02T08:06:43Z</cp:lastPrinted>
  <dcterms:created xsi:type="dcterms:W3CDTF">2019-12-10T13:49:23Z</dcterms:created>
  <dcterms:modified xsi:type="dcterms:W3CDTF">2020-09-10T09:40:36Z</dcterms:modified>
</cp:coreProperties>
</file>