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57" r:id="rId3"/>
    <p:sldId id="258" r:id="rId4"/>
    <p:sldId id="259" r:id="rId5"/>
    <p:sldId id="264" r:id="rId6"/>
    <p:sldId id="266" r:id="rId7"/>
    <p:sldId id="267" r:id="rId8"/>
    <p:sldId id="265" r:id="rId9"/>
    <p:sldId id="269" r:id="rId10"/>
    <p:sldId id="271" r:id="rId11"/>
    <p:sldId id="272" r:id="rId12"/>
    <p:sldId id="273" r:id="rId13"/>
  </p:sldIdLst>
  <p:sldSz cx="12192000" cy="6858000"/>
  <p:notesSz cx="7104063" cy="102346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96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203" y="1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A790D945-37B8-4CD9-9024-E875B3837510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755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203" y="9720755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0A7E40D2-C900-454E-993B-7ECEDED00A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2009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6374110B-657C-49C5-A4FC-1186066D1B59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5FF0F94A-1EB6-4EC6-9CE3-8BB35CF546F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28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40" y="5614989"/>
            <a:ext cx="1185860" cy="118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088449"/>
            <a:ext cx="1417255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4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47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116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545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2327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83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68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399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4919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324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318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914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3195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0793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075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1314452" y="6200775"/>
            <a:ext cx="10601325" cy="7144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314453" y="6273800"/>
            <a:ext cx="6335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Νέων Ιστιοπλόων </a:t>
            </a:r>
            <a:r>
              <a:rPr lang="el-GR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03</a:t>
            </a:r>
            <a:r>
              <a:rPr lang="el-G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/07/2021</a:t>
            </a:r>
            <a:endParaRPr lang="el-G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40" y="5614989"/>
            <a:ext cx="1185860" cy="118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088449"/>
            <a:ext cx="1417255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1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848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5085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647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28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48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025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r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ED44A-49EC-4AF7-AD0E-80BAA9309327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85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51000"/>
            <a:lum/>
          </a:blip>
          <a:srcRect/>
          <a:stretch>
            <a:fillRect r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CE2BA-27BD-4310-9487-3E2B9B735D43}" type="datetimeFigureOut">
              <a:rPr lang="el-GR" smtClean="0"/>
              <a:t>1/7/2021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20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fshore.org.gr/eg_2105/%CE%9A%CE%B1%CF%84%CE%AC%CE%BB%CE%BF%CE%B3%CE%BF%CF%82_%CE%95%CE%B9%CF%83%CE%B5%CF%81%CF%87-%CE%95%CE%BE%CE%B5%CF%81%CF%87_%CF%83%CF%84%CE%B7%CE%BD_%CE%B1%CE%B8%CE%BB%CE%B7%CF%84%CE%B9%CE%BA%CE%AE_%CE%B5%CE%B3%CE%BA%CE%B1%CF%84%CE%AC%CF%83%CF%84%CE%B1%CF%83%CE%B7_v9.pdf" TargetMode="External"/><Relationship Id="rId2" Type="http://schemas.openxmlformats.org/officeDocument/2006/relationships/hyperlink" Target="https://www.offshore.org.gr/eg_2105/&#917;&#928;&#921;&#922;&#913;&#921;&#929;&#927;&#928;&#927;&#921;&#919;&#924;&#917;&#925;&#927;_&#913;&#915;&#937;&#925;&#921;&#931;&#932;&#921;&#922;&#927;_&#928;&#929;&#937;&#932;&#927;&#922;&#927;&#923;&#923;&#927;_EIO_29_04_2021.pdf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kalog59kon@gmail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2060"/>
                </a:solidFill>
              </a:rPr>
              <a:t>Νέων Ιστιοπλόων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2060"/>
                </a:solidFill>
              </a:rPr>
              <a:t>03/07/2021 – 22 ΝΜ</a:t>
            </a:r>
            <a:endParaRPr lang="el-GR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7188" y="1258255"/>
            <a:ext cx="75376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Όλα τα μέλη πληρώματος </a:t>
            </a:r>
            <a:r>
              <a:rPr lang="el-GR" dirty="0" smtClean="0">
                <a:solidFill>
                  <a:srgbClr val="002060"/>
                </a:solidFill>
              </a:rPr>
              <a:t>πρέπει να </a:t>
            </a:r>
            <a:r>
              <a:rPr lang="el-GR" dirty="0" smtClean="0">
                <a:solidFill>
                  <a:srgbClr val="002060"/>
                </a:solidFill>
              </a:rPr>
              <a:t>έχουν δελτίο </a:t>
            </a:r>
            <a:r>
              <a:rPr lang="el-GR" dirty="0" smtClean="0">
                <a:solidFill>
                  <a:srgbClr val="002060"/>
                </a:solidFill>
              </a:rPr>
              <a:t>αθλητή.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Όλα τα μέλη πληρώματος πρέπει να προσκομίσουν είτε 24ωρο </a:t>
            </a:r>
            <a:r>
              <a:rPr lang="en-US" dirty="0" smtClean="0">
                <a:solidFill>
                  <a:srgbClr val="002060"/>
                </a:solidFill>
              </a:rPr>
              <a:t>self-test, rapid-test </a:t>
            </a:r>
            <a:r>
              <a:rPr lang="el-GR" dirty="0" smtClean="0">
                <a:solidFill>
                  <a:srgbClr val="002060"/>
                </a:solidFill>
              </a:rPr>
              <a:t>είτε</a:t>
            </a:r>
            <a:r>
              <a:rPr lang="el-GR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PCR 48 </a:t>
            </a:r>
            <a:r>
              <a:rPr lang="el-GR" dirty="0" smtClean="0">
                <a:solidFill>
                  <a:srgbClr val="002060"/>
                </a:solidFill>
              </a:rPr>
              <a:t>ωρών, εξαιρούνται: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Οι πλήρως εμβολιασμένοι οι οποίοι θα προσκομίσουν το πιστοποιητικό εμβολιασμού (για </a:t>
            </a:r>
            <a:r>
              <a:rPr lang="en-US" dirty="0" smtClean="0">
                <a:solidFill>
                  <a:srgbClr val="002060"/>
                </a:solidFill>
              </a:rPr>
              <a:t>COVID-19)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Όσοι έχουν νοσήσει οι οποίοι θα προσκομίσουν πιστοποιητικό </a:t>
            </a:r>
            <a:r>
              <a:rPr lang="el-GR" dirty="0" err="1" smtClean="0">
                <a:solidFill>
                  <a:srgbClr val="002060"/>
                </a:solidFill>
              </a:rPr>
              <a:t>νόσησης</a:t>
            </a:r>
            <a:r>
              <a:rPr lang="el-GR" dirty="0" smtClean="0">
                <a:solidFill>
                  <a:srgbClr val="002060"/>
                </a:solidFill>
              </a:rPr>
              <a:t> με ισχύ 2 έως 9 μήνες μετά την </a:t>
            </a:r>
            <a:r>
              <a:rPr lang="el-GR" dirty="0" err="1" smtClean="0">
                <a:solidFill>
                  <a:srgbClr val="002060"/>
                </a:solidFill>
              </a:rPr>
              <a:t>νόσηση</a:t>
            </a:r>
            <a:r>
              <a:rPr lang="el-GR" dirty="0" smtClean="0">
                <a:solidFill>
                  <a:srgbClr val="002060"/>
                </a:solidFill>
              </a:rPr>
              <a:t> </a:t>
            </a:r>
            <a:r>
              <a:rPr lang="el-GR" dirty="0">
                <a:solidFill>
                  <a:srgbClr val="002060"/>
                </a:solidFill>
              </a:rPr>
              <a:t>(για </a:t>
            </a:r>
            <a:r>
              <a:rPr lang="en-US" dirty="0">
                <a:solidFill>
                  <a:srgbClr val="002060"/>
                </a:solidFill>
              </a:rPr>
              <a:t>COVID-19)</a:t>
            </a:r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Κάθε μέλος </a:t>
            </a:r>
            <a:r>
              <a:rPr lang="el-GR" dirty="0" smtClean="0">
                <a:solidFill>
                  <a:srgbClr val="002060"/>
                </a:solidFill>
              </a:rPr>
              <a:t>πληρώματος </a:t>
            </a:r>
            <a:r>
              <a:rPr lang="el-GR" dirty="0" smtClean="0">
                <a:solidFill>
                  <a:srgbClr val="002060"/>
                </a:solidFill>
              </a:rPr>
              <a:t>εγγράφεται στον κατάλογο καταγραφής αθλητών.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  <a:hlinkClick r:id="rId2"/>
              </a:rPr>
              <a:t>Υγειονομικό Πρωτόκολλο ΕΙΟ</a:t>
            </a: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  <a:hlinkClick r:id="rId3"/>
              </a:rPr>
              <a:t>Κατάλογος Καταγραφής Αθλητών</a:t>
            </a:r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59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(3)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7188" y="871077"/>
            <a:ext cx="75376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Οδηγίες Αντιμετώπισης Ύποπτου Κρούσματος</a:t>
            </a:r>
          </a:p>
          <a:p>
            <a:pPr algn="just"/>
            <a:endParaRPr lang="el-GR" b="1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Εφόσον ένα μέλος του πληρώματος παρουσιάσει συμπτώματ</a:t>
            </a:r>
            <a:r>
              <a:rPr lang="el-GR" dirty="0">
                <a:solidFill>
                  <a:srgbClr val="002060"/>
                </a:solidFill>
              </a:rPr>
              <a:t>α της </a:t>
            </a:r>
            <a:r>
              <a:rPr lang="en-US" dirty="0">
                <a:solidFill>
                  <a:srgbClr val="002060"/>
                </a:solidFill>
              </a:rPr>
              <a:t>COVID-19 </a:t>
            </a:r>
            <a:r>
              <a:rPr lang="el-GR" dirty="0" smtClean="0">
                <a:solidFill>
                  <a:srgbClr val="002060"/>
                </a:solidFill>
              </a:rPr>
              <a:t>λοίμωξης (</a:t>
            </a:r>
            <a:r>
              <a:rPr lang="el-GR" dirty="0">
                <a:solidFill>
                  <a:srgbClr val="002060"/>
                </a:solidFill>
              </a:rPr>
              <a:t>Πυρετός, ξηρός </a:t>
            </a:r>
            <a:r>
              <a:rPr lang="el-GR" dirty="0" smtClean="0">
                <a:solidFill>
                  <a:srgbClr val="002060"/>
                </a:solidFill>
              </a:rPr>
              <a:t>βήχας, καταβολή, πονόλαιμο</a:t>
            </a:r>
            <a:r>
              <a:rPr lang="el-GR" dirty="0">
                <a:solidFill>
                  <a:srgbClr val="002060"/>
                </a:solidFill>
              </a:rPr>
              <a:t>, </a:t>
            </a:r>
            <a:r>
              <a:rPr lang="el-GR" dirty="0" smtClean="0">
                <a:solidFill>
                  <a:srgbClr val="002060"/>
                </a:solidFill>
              </a:rPr>
              <a:t>αρθραλγίες/μυαλγίες </a:t>
            </a:r>
            <a:r>
              <a:rPr lang="el-GR" dirty="0">
                <a:solidFill>
                  <a:srgbClr val="002060"/>
                </a:solidFill>
              </a:rPr>
              <a:t>και ρινική συμφόρηση</a:t>
            </a:r>
            <a:r>
              <a:rPr lang="el-GR" dirty="0" smtClean="0">
                <a:solidFill>
                  <a:srgbClr val="002060"/>
                </a:solidFill>
              </a:rPr>
              <a:t>) ακολουθούμε τις παρακάτω οδηγίες: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Επικοινωνία και ενημέρωση του Υγειονομικού Υπεύθυνου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Απομόνωση ατόμου που παρουσίασε τα συμπτώματα.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Όλα τα μέλη πληρώματος κάνουν χρήση των ατομικών μέτρων προστασίας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Άμεση επιστροφή στην μαρίνα/λιμάνι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Σκάφος και πλήρωμα παραμένουν απομονωμένα από τα υπόλοιπα σκάφη/πληρώματα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Διαχείριση του κρούσματος σύμφωνα με τις οδηγίες του ΕΟΔΥ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Δεν αποχωρεί κανένας χωρίς την άδεια του υγειονομικού υπεύθυνου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Παραβίαση μέρος του σχεδίου αντιμετώπισης ύποπτου κρούσματος θεωρείται αντιαθλητική συμπεριφορά και ως τέτοια θα αντιμετωπιστεί.</a:t>
            </a:r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2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Πρόγραμμα Αγώνα - Διαδρομές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12322" y="1752524"/>
            <a:ext cx="87650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solidFill>
                  <a:srgbClr val="002060"/>
                </a:solidFill>
              </a:rPr>
              <a:t>Ιστιοδρομίες: 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Σάββατο 03/07/2021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Ώρα Εκκίνησης:	12:00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Διαδρομή: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Πάτρα (ΙΟΠ) – </a:t>
            </a:r>
            <a:r>
              <a:rPr lang="el-GR" sz="2400" dirty="0" err="1" smtClean="0">
                <a:solidFill>
                  <a:srgbClr val="002060"/>
                </a:solidFill>
              </a:rPr>
              <a:t>Φίδαρης</a:t>
            </a:r>
            <a:r>
              <a:rPr lang="el-GR" sz="2400" dirty="0" smtClean="0">
                <a:solidFill>
                  <a:srgbClr val="002060"/>
                </a:solidFill>
              </a:rPr>
              <a:t> – Πάτρα (ΙΟΠ)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Απόσταση: 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22 ΝΜ</a:t>
            </a:r>
          </a:p>
        </p:txBody>
      </p:sp>
    </p:spTree>
    <p:extLst>
      <p:ext uri="{BB962C8B-B14F-4D97-AF65-F5344CB8AC3E}">
        <p14:creationId xmlns:p14="http://schemas.microsoft.com/office/powerpoint/2010/main" val="30848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Εκκίνηση - Σημεία Στροφής - Τερματισμός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7188" y="1142923"/>
            <a:ext cx="753762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Εκκίνηση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Γραμμή εκκίνησης ορίζεται η νοητή γραμμή μεταξύ του Ιστού με πορτοκαλί σημαία στις εγκαταστάσεις του ομίλου και ποντισμένης σημαδούρας με πορτοκαλί σημαία. </a:t>
            </a:r>
            <a:r>
              <a:rPr lang="el-GR" dirty="0">
                <a:solidFill>
                  <a:srgbClr val="002060"/>
                </a:solidFill>
              </a:rPr>
              <a:t>Τα σκάφη στην εκκίνηση θα αφήσουν την ποντισμένη σημαδούρα δεξιά και τον Ιστό του Ομίλου αριστερά τους.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Σημεία στροφής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Όλα τα σημεία στροφής αφήνονται αριστερά</a:t>
            </a:r>
          </a:p>
          <a:p>
            <a:pPr algn="just"/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Τερματισμός</a:t>
            </a:r>
            <a:r>
              <a:rPr lang="el-GR" dirty="0" smtClean="0">
                <a:solidFill>
                  <a:srgbClr val="002060"/>
                </a:solidFill>
              </a:rPr>
              <a:t>: </a:t>
            </a: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Γραμμή τερματισμού ορίζεται η νοητή γραμμή μεταξύ του Ιστού </a:t>
            </a:r>
            <a:r>
              <a:rPr lang="el-GR" dirty="0">
                <a:solidFill>
                  <a:srgbClr val="002060"/>
                </a:solidFill>
              </a:rPr>
              <a:t>με πορτοκαλί σημαία στις εγκαταστάσεις του Ομίλου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l-GR" dirty="0" smtClean="0">
                <a:solidFill>
                  <a:srgbClr val="002060"/>
                </a:solidFill>
              </a:rPr>
              <a:t>και ποντισμένης σημαδούρας με πορτοκαλί </a:t>
            </a:r>
            <a:r>
              <a:rPr lang="el-GR" dirty="0">
                <a:solidFill>
                  <a:srgbClr val="002060"/>
                </a:solidFill>
              </a:rPr>
              <a:t>σημαία. Τα σκάφη κατά τον τερματισμό αφήνουν την ποντισμένη σημαδούρα αριστερά τους και τον Ιστό του Ομίλου δεξιά τους.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86" y="1192553"/>
            <a:ext cx="10058400" cy="35495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(1)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161" y="30629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</a:rPr>
              <a:t>1</a:t>
            </a:r>
            <a:endParaRPr lang="el-GR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12718" y="3362927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Ε/Τ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25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Εκκίνηση (2)</a:t>
            </a:r>
            <a:endParaRPr lang="el-GR" sz="32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63" y="738187"/>
            <a:ext cx="6410454" cy="5381625"/>
          </a:xfrm>
          <a:prstGeom prst="rect">
            <a:avLst/>
          </a:prstGeom>
        </p:spPr>
      </p:pic>
      <p:sp>
        <p:nvSpPr>
          <p:cNvPr id="3" name="Wave 2"/>
          <p:cNvSpPr/>
          <p:nvPr/>
        </p:nvSpPr>
        <p:spPr>
          <a:xfrm>
            <a:off x="4539048" y="2850292"/>
            <a:ext cx="313038" cy="337751"/>
          </a:xfrm>
          <a:prstGeom prst="wave">
            <a:avLst/>
          </a:prstGeom>
          <a:solidFill>
            <a:srgbClr val="FB6E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Straight Connector 6"/>
          <p:cNvCxnSpPr>
            <a:stCxn id="3" idx="3"/>
          </p:cNvCxnSpPr>
          <p:nvPr/>
        </p:nvCxnSpPr>
        <p:spPr>
          <a:xfrm>
            <a:off x="4852086" y="3019168"/>
            <a:ext cx="2273644" cy="31715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p Arrow 8"/>
          <p:cNvSpPr/>
          <p:nvPr/>
        </p:nvSpPr>
        <p:spPr>
          <a:xfrm rot="11336329">
            <a:off x="5840626" y="1698528"/>
            <a:ext cx="296563" cy="91440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12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139" y="961124"/>
            <a:ext cx="5808062" cy="47134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</a:t>
            </a:r>
            <a:r>
              <a:rPr lang="el-GR" sz="3200" dirty="0" err="1" smtClean="0">
                <a:solidFill>
                  <a:srgbClr val="002060"/>
                </a:solidFill>
              </a:rPr>
              <a:t>Νο</a:t>
            </a:r>
            <a:r>
              <a:rPr lang="el-GR" sz="3200" dirty="0" smtClean="0">
                <a:solidFill>
                  <a:srgbClr val="002060"/>
                </a:solidFill>
              </a:rPr>
              <a:t> 1 (3)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353504" y="3799987"/>
            <a:ext cx="214184" cy="21418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Curved Up Arrow 6"/>
          <p:cNvSpPr/>
          <p:nvPr/>
        </p:nvSpPr>
        <p:spPr>
          <a:xfrm rot="17312674" flipH="1" flipV="1">
            <a:off x="3921011" y="3644150"/>
            <a:ext cx="864984" cy="52585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62" y="763984"/>
            <a:ext cx="6543675" cy="5280636"/>
          </a:xfrm>
          <a:prstGeom prst="rect">
            <a:avLst/>
          </a:prstGeom>
        </p:spPr>
      </p:pic>
      <p:sp>
        <p:nvSpPr>
          <p:cNvPr id="4" name="Wave 3"/>
          <p:cNvSpPr/>
          <p:nvPr/>
        </p:nvSpPr>
        <p:spPr>
          <a:xfrm>
            <a:off x="4539048" y="2850292"/>
            <a:ext cx="313038" cy="337751"/>
          </a:xfrm>
          <a:prstGeom prst="wave">
            <a:avLst/>
          </a:prstGeom>
          <a:solidFill>
            <a:srgbClr val="FB6E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4852086" y="3019168"/>
            <a:ext cx="2273644" cy="31715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p Arrow 8"/>
          <p:cNvSpPr/>
          <p:nvPr/>
        </p:nvSpPr>
        <p:spPr>
          <a:xfrm rot="1519646">
            <a:off x="5232816" y="3279901"/>
            <a:ext cx="296563" cy="91440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Χάρτες Ιστιοδρομίας – </a:t>
            </a:r>
            <a:r>
              <a:rPr lang="el-GR" sz="3200" dirty="0" smtClean="0">
                <a:solidFill>
                  <a:srgbClr val="002060"/>
                </a:solidFill>
              </a:rPr>
              <a:t>Τερματισμός (4)</a:t>
            </a:r>
            <a:endParaRPr lang="el-G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7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Χρονικά όρια τερματισμού – Σύστημα Διόρθωσης Χρόνου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7188" y="1258255"/>
            <a:ext cx="75376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Χρονικά Όρια Τερματισμού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Για όλα τα σκάφη το χρονικό όριο τερματισμού σε δευτερόλεπτα είναι το γινόμενο του Γενικού Βαθμού Ικανότητας (</a:t>
            </a:r>
            <a:r>
              <a:rPr lang="en-US" dirty="0" smtClean="0">
                <a:solidFill>
                  <a:srgbClr val="002060"/>
                </a:solidFill>
              </a:rPr>
              <a:t>GPH)</a:t>
            </a:r>
            <a:r>
              <a:rPr lang="el-GR" dirty="0" smtClean="0">
                <a:solidFill>
                  <a:srgbClr val="002060"/>
                </a:solidFill>
              </a:rPr>
              <a:t> του σκάφους πολλαπλασιασμένο επί το μήκος της ιστιοδρομίας σε ΝΜ επί το συντελεστή 2,5.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		Time Limit: GPH x 2,5 x 2</a:t>
            </a:r>
            <a:r>
              <a:rPr lang="el-GR" dirty="0" smtClean="0">
                <a:solidFill>
                  <a:srgbClr val="002060"/>
                </a:solidFill>
              </a:rPr>
              <a:t>2</a:t>
            </a:r>
            <a:r>
              <a:rPr lang="en-US" dirty="0" smtClean="0">
                <a:solidFill>
                  <a:srgbClr val="002060"/>
                </a:solidFill>
              </a:rPr>
              <a:t>NM</a:t>
            </a: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Σύστημα Διορθώσεως Χρόνου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Για όλα τα σκάφη θα εφαρμοστεί το σύστημα </a:t>
            </a:r>
            <a:r>
              <a:rPr lang="en-US" b="1" dirty="0" smtClean="0">
                <a:solidFill>
                  <a:srgbClr val="002060"/>
                </a:solidFill>
              </a:rPr>
              <a:t>Performance Curve Scoring – Constructed Course</a:t>
            </a:r>
            <a:r>
              <a:rPr lang="el-GR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l-GR" dirty="0" smtClean="0">
                <a:solidFill>
                  <a:srgbClr val="002060"/>
                </a:solidFill>
              </a:rPr>
              <a:t>Στον υπολογισμό του διορθωμένου χρόνου θα χρησιμοποιηθεί το μέγιστο επιτευχθέν </a:t>
            </a:r>
            <a:r>
              <a:rPr lang="en-US" dirty="0" smtClean="0">
                <a:solidFill>
                  <a:srgbClr val="002060"/>
                </a:solidFill>
              </a:rPr>
              <a:t>“Implied Wind“ </a:t>
            </a:r>
            <a:r>
              <a:rPr lang="el-GR" dirty="0" smtClean="0">
                <a:solidFill>
                  <a:srgbClr val="002060"/>
                </a:solidFill>
              </a:rPr>
              <a:t>των σκαφών που συμμετέχουν σε κάθε ιστιοδρομία. Σε περίπτωση που δεν υπάρχουν ικανοποιητικά στοιχεία ανέμου, η επιτροπή αγώνα μπορεί εναλλακτικά να χρησιμοποιήσει το σύστημα </a:t>
            </a:r>
            <a:r>
              <a:rPr lang="en-US" b="1" dirty="0" smtClean="0">
                <a:solidFill>
                  <a:srgbClr val="002060"/>
                </a:solidFill>
              </a:rPr>
              <a:t>Time on Time Coastal/Long Distance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8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(1)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01329" y="1332396"/>
            <a:ext cx="75376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Υγειονομικός Υπεύθυνος αγώνα</a:t>
            </a:r>
          </a:p>
          <a:p>
            <a:pPr algn="just"/>
            <a:endParaRPr lang="el-GR" b="1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Καλογερόπουλος Κωνσταντίνος 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Τηλέφωνο επικοινωνίας: 	+30 693 231 237 1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Email:			</a:t>
            </a:r>
            <a:r>
              <a:rPr lang="en-US" dirty="0" smtClean="0">
                <a:solidFill>
                  <a:srgbClr val="002060"/>
                </a:solidFill>
                <a:hlinkClick r:id="rId2"/>
              </a:rPr>
              <a:t>kalog59kon@gmail.com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endParaRPr lang="el-GR" b="1" dirty="0" smtClean="0">
              <a:solidFill>
                <a:srgbClr val="002060"/>
              </a:solidFill>
            </a:endParaRPr>
          </a:p>
          <a:p>
            <a:pPr algn="just"/>
            <a:endParaRPr lang="en-US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397</Words>
  <Application>Microsoft Office PowerPoint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Verdana</vt:lpstr>
      <vt:lpstr>Office Theme</vt:lpstr>
      <vt:lpstr>Custom Design</vt:lpstr>
      <vt:lpstr>Νέων Ιστιοπλόων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Tron-i7</dc:creator>
  <cp:lastModifiedBy>Giouroukos Nikolaos</cp:lastModifiedBy>
  <cp:revision>76</cp:revision>
  <cp:lastPrinted>2020-07-02T08:06:43Z</cp:lastPrinted>
  <dcterms:created xsi:type="dcterms:W3CDTF">2019-12-10T13:49:23Z</dcterms:created>
  <dcterms:modified xsi:type="dcterms:W3CDTF">2021-07-01T12:00:02Z</dcterms:modified>
</cp:coreProperties>
</file>